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4" r:id="rId2"/>
    <p:sldId id="276" r:id="rId3"/>
    <p:sldId id="277" r:id="rId4"/>
    <p:sldId id="279" r:id="rId5"/>
    <p:sldId id="314" r:id="rId6"/>
    <p:sldId id="280" r:id="rId7"/>
    <p:sldId id="281" r:id="rId8"/>
    <p:sldId id="282" r:id="rId9"/>
    <p:sldId id="315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316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17" r:id="rId33"/>
    <p:sldId id="304" r:id="rId34"/>
    <p:sldId id="305" r:id="rId35"/>
    <p:sldId id="306" r:id="rId36"/>
    <p:sldId id="307" r:id="rId37"/>
    <p:sldId id="318" r:id="rId38"/>
    <p:sldId id="308" r:id="rId39"/>
    <p:sldId id="309" r:id="rId40"/>
    <p:sldId id="310" r:id="rId41"/>
    <p:sldId id="319" r:id="rId42"/>
    <p:sldId id="311" r:id="rId43"/>
    <p:sldId id="312" r:id="rId44"/>
    <p:sldId id="313" r:id="rId45"/>
  </p:sldIdLst>
  <p:sldSz cx="9144000" cy="6858000" type="screen4x3"/>
  <p:notesSz cx="6742113" cy="9872663"/>
  <p:embeddedFontLs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ＭＳ Ｐゴシック" panose="020B0600070205080204" pitchFamily="34" charset="-128"/>
      <p:regular r:id="rId56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233"/>
    <a:srgbClr val="FF66CC"/>
    <a:srgbClr val="CC0099"/>
    <a:srgbClr val="BFD29E"/>
    <a:srgbClr val="96DB7B"/>
    <a:srgbClr val="25C992"/>
    <a:srgbClr val="9AA927"/>
    <a:srgbClr val="006600"/>
    <a:srgbClr val="E5ECD8"/>
    <a:srgbClr val="D9E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458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4218" y="-102"/>
      </p:cViewPr>
      <p:guideLst>
        <p:guide orient="horz" pos="3109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oug%20Kruse\Lisa's%20Documents\MPSA\MPSA%20tables%204-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Figure</a:t>
            </a:r>
            <a:r>
              <a:rPr lang="en-US" baseline="0"/>
              <a:t> 1: Non-voting Political Activity by Disability and Age</a:t>
            </a:r>
            <a:endParaRPr lang="en-US"/>
          </a:p>
        </c:rich>
      </c:tx>
      <c:layout>
        <c:manualLayout>
          <c:xMode val="edge"/>
          <c:yMode val="edge"/>
          <c:x val="0.25088658373368711"/>
          <c:y val="7.461777751190043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334492563429601"/>
          <c:y val="0.24620370370370401"/>
          <c:w val="0.81991710411198548"/>
          <c:h val="0.543595800524933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No disability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Sheet1!$A$8:$A$71</c:f>
              <c:numCache>
                <c:formatCode>General</c:formatCode>
                <c:ptCount val="64"/>
                <c:pt idx="0">
                  <c:v>18</c:v>
                </c:pt>
                <c:pt idx="12">
                  <c:v>30</c:v>
                </c:pt>
                <c:pt idx="22">
                  <c:v>40</c:v>
                </c:pt>
                <c:pt idx="32">
                  <c:v>50</c:v>
                </c:pt>
                <c:pt idx="42">
                  <c:v>60</c:v>
                </c:pt>
                <c:pt idx="52">
                  <c:v>70</c:v>
                </c:pt>
                <c:pt idx="62">
                  <c:v>80</c:v>
                </c:pt>
              </c:numCache>
            </c:numRef>
          </c:cat>
          <c:val>
            <c:numRef>
              <c:f>Sheet1!$B$8:$B$71</c:f>
              <c:numCache>
                <c:formatCode>0.00</c:formatCode>
                <c:ptCount val="64"/>
                <c:pt idx="0">
                  <c:v>0.33204730000000032</c:v>
                </c:pt>
                <c:pt idx="1">
                  <c:v>0.33657180000000042</c:v>
                </c:pt>
                <c:pt idx="2">
                  <c:v>0.34102240000000045</c:v>
                </c:pt>
                <c:pt idx="3">
                  <c:v>0.34539920000000013</c:v>
                </c:pt>
                <c:pt idx="4">
                  <c:v>0.34970230000000013</c:v>
                </c:pt>
                <c:pt idx="5">
                  <c:v>0.35393150000000001</c:v>
                </c:pt>
                <c:pt idx="6">
                  <c:v>0.35808690000000054</c:v>
                </c:pt>
                <c:pt idx="7">
                  <c:v>0.36216860000000034</c:v>
                </c:pt>
                <c:pt idx="8">
                  <c:v>0.36617640000000035</c:v>
                </c:pt>
                <c:pt idx="9">
                  <c:v>0.37011040000000034</c:v>
                </c:pt>
                <c:pt idx="10">
                  <c:v>0.37397060000000054</c:v>
                </c:pt>
                <c:pt idx="11">
                  <c:v>0.37775700000000001</c:v>
                </c:pt>
                <c:pt idx="12">
                  <c:v>0.38146970000000041</c:v>
                </c:pt>
                <c:pt idx="13">
                  <c:v>0.38510850000000041</c:v>
                </c:pt>
                <c:pt idx="14">
                  <c:v>0.38867350000000034</c:v>
                </c:pt>
                <c:pt idx="15">
                  <c:v>0.39216470000000042</c:v>
                </c:pt>
                <c:pt idx="16">
                  <c:v>0.39558210000000055</c:v>
                </c:pt>
                <c:pt idx="17">
                  <c:v>0.39892570000000055</c:v>
                </c:pt>
                <c:pt idx="18">
                  <c:v>0.40219549999999998</c:v>
                </c:pt>
                <c:pt idx="19">
                  <c:v>0.40539150000000002</c:v>
                </c:pt>
                <c:pt idx="20">
                  <c:v>0.40851360000000025</c:v>
                </c:pt>
                <c:pt idx="21">
                  <c:v>0.41156200000000026</c:v>
                </c:pt>
                <c:pt idx="22">
                  <c:v>0.41453660000000025</c:v>
                </c:pt>
                <c:pt idx="23">
                  <c:v>0.41743730000000001</c:v>
                </c:pt>
                <c:pt idx="24">
                  <c:v>0.42026430000000026</c:v>
                </c:pt>
                <c:pt idx="25">
                  <c:v>0.42301750000000032</c:v>
                </c:pt>
                <c:pt idx="26">
                  <c:v>0.42569680000000032</c:v>
                </c:pt>
                <c:pt idx="27">
                  <c:v>0.42830240000000047</c:v>
                </c:pt>
                <c:pt idx="28">
                  <c:v>0.43083420000000028</c:v>
                </c:pt>
                <c:pt idx="29">
                  <c:v>0.43329210000000001</c:v>
                </c:pt>
                <c:pt idx="30">
                  <c:v>0.4356763000000004</c:v>
                </c:pt>
                <c:pt idx="31">
                  <c:v>0.43798660000000061</c:v>
                </c:pt>
                <c:pt idx="32">
                  <c:v>0.44022320000000009</c:v>
                </c:pt>
                <c:pt idx="33">
                  <c:v>0.44238590000000039</c:v>
                </c:pt>
                <c:pt idx="34">
                  <c:v>0.44447480000000045</c:v>
                </c:pt>
                <c:pt idx="35">
                  <c:v>0.44649000000000011</c:v>
                </c:pt>
                <c:pt idx="36">
                  <c:v>0.44843130000000009</c:v>
                </c:pt>
                <c:pt idx="37">
                  <c:v>0.4502988</c:v>
                </c:pt>
                <c:pt idx="38">
                  <c:v>0.45209250000000001</c:v>
                </c:pt>
                <c:pt idx="39">
                  <c:v>0.45381250000000034</c:v>
                </c:pt>
                <c:pt idx="40">
                  <c:v>0.45545860000000032</c:v>
                </c:pt>
                <c:pt idx="41">
                  <c:v>0.45703090000000002</c:v>
                </c:pt>
                <c:pt idx="42">
                  <c:v>0.45852940000000025</c:v>
                </c:pt>
                <c:pt idx="43">
                  <c:v>0.45995410000000025</c:v>
                </c:pt>
                <c:pt idx="44">
                  <c:v>0.46130500000000002</c:v>
                </c:pt>
                <c:pt idx="45">
                  <c:v>0.46258210000000027</c:v>
                </c:pt>
                <c:pt idx="46">
                  <c:v>0.46378540000000001</c:v>
                </c:pt>
                <c:pt idx="47">
                  <c:v>0.46491490000000041</c:v>
                </c:pt>
                <c:pt idx="48">
                  <c:v>0.46597050000000034</c:v>
                </c:pt>
                <c:pt idx="49">
                  <c:v>0.46695240000000032</c:v>
                </c:pt>
                <c:pt idx="50">
                  <c:v>0.46786050000000035</c:v>
                </c:pt>
                <c:pt idx="51">
                  <c:v>0.46869470000000002</c:v>
                </c:pt>
                <c:pt idx="52">
                  <c:v>0.46945520000000002</c:v>
                </c:pt>
                <c:pt idx="53">
                  <c:v>0.4701419</c:v>
                </c:pt>
                <c:pt idx="54">
                  <c:v>0.47075480000000008</c:v>
                </c:pt>
                <c:pt idx="55">
                  <c:v>0.47129379999999998</c:v>
                </c:pt>
                <c:pt idx="56">
                  <c:v>0.47175910000000004</c:v>
                </c:pt>
                <c:pt idx="57">
                  <c:v>0.47215050000000008</c:v>
                </c:pt>
                <c:pt idx="58">
                  <c:v>0.47246820000000034</c:v>
                </c:pt>
                <c:pt idx="59">
                  <c:v>0.47271200000000002</c:v>
                </c:pt>
                <c:pt idx="60">
                  <c:v>0.47288210000000047</c:v>
                </c:pt>
                <c:pt idx="61">
                  <c:v>0.47297830000000041</c:v>
                </c:pt>
                <c:pt idx="62">
                  <c:v>0.47300070000000027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Disability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Sheet1!$A$8:$A$71</c:f>
              <c:numCache>
                <c:formatCode>General</c:formatCode>
                <c:ptCount val="64"/>
                <c:pt idx="0">
                  <c:v>18</c:v>
                </c:pt>
                <c:pt idx="12">
                  <c:v>30</c:v>
                </c:pt>
                <c:pt idx="22">
                  <c:v>40</c:v>
                </c:pt>
                <c:pt idx="32">
                  <c:v>50</c:v>
                </c:pt>
                <c:pt idx="42">
                  <c:v>60</c:v>
                </c:pt>
                <c:pt idx="52">
                  <c:v>70</c:v>
                </c:pt>
                <c:pt idx="62">
                  <c:v>80</c:v>
                </c:pt>
              </c:numCache>
            </c:numRef>
          </c:cat>
          <c:val>
            <c:numRef>
              <c:f>Sheet1!$C$8:$C$71</c:f>
              <c:numCache>
                <c:formatCode>0.00</c:formatCode>
                <c:ptCount val="64"/>
                <c:pt idx="0">
                  <c:v>0.45258410000000032</c:v>
                </c:pt>
                <c:pt idx="1">
                  <c:v>0.45387400000000028</c:v>
                </c:pt>
                <c:pt idx="2">
                  <c:v>0.45509000000000011</c:v>
                </c:pt>
                <c:pt idx="3">
                  <c:v>0.45623219999999998</c:v>
                </c:pt>
                <c:pt idx="4">
                  <c:v>0.45730070000000034</c:v>
                </c:pt>
                <c:pt idx="5">
                  <c:v>0.45829529999999996</c:v>
                </c:pt>
                <c:pt idx="6">
                  <c:v>0.45921610000000002</c:v>
                </c:pt>
                <c:pt idx="7">
                  <c:v>0.46006320000000001</c:v>
                </c:pt>
                <c:pt idx="8">
                  <c:v>0.46083640000000026</c:v>
                </c:pt>
                <c:pt idx="9">
                  <c:v>0.4615358</c:v>
                </c:pt>
                <c:pt idx="10">
                  <c:v>0.4621614</c:v>
                </c:pt>
                <c:pt idx="11">
                  <c:v>0.46271320000000005</c:v>
                </c:pt>
                <c:pt idx="12">
                  <c:v>0.46319120000000003</c:v>
                </c:pt>
                <c:pt idx="13">
                  <c:v>0.46359540000000005</c:v>
                </c:pt>
                <c:pt idx="14">
                  <c:v>0.46392590000000028</c:v>
                </c:pt>
                <c:pt idx="15">
                  <c:v>0.46418250000000028</c:v>
                </c:pt>
                <c:pt idx="16">
                  <c:v>0.46436520000000026</c:v>
                </c:pt>
                <c:pt idx="17">
                  <c:v>0.46447420000000034</c:v>
                </c:pt>
                <c:pt idx="18">
                  <c:v>0.46450940000000002</c:v>
                </c:pt>
                <c:pt idx="19">
                  <c:v>0.46447080000000041</c:v>
                </c:pt>
                <c:pt idx="20">
                  <c:v>0.46435840000000034</c:v>
                </c:pt>
                <c:pt idx="21">
                  <c:v>0.46417220000000026</c:v>
                </c:pt>
                <c:pt idx="22">
                  <c:v>0.46391210000000033</c:v>
                </c:pt>
                <c:pt idx="23">
                  <c:v>0.46357830000000028</c:v>
                </c:pt>
                <c:pt idx="24">
                  <c:v>0.46317070000000032</c:v>
                </c:pt>
                <c:pt idx="25">
                  <c:v>0.46268930000000008</c:v>
                </c:pt>
                <c:pt idx="26">
                  <c:v>0.46213400000000004</c:v>
                </c:pt>
                <c:pt idx="27">
                  <c:v>0.461505</c:v>
                </c:pt>
                <c:pt idx="28">
                  <c:v>0.46080210000000033</c:v>
                </c:pt>
                <c:pt idx="29">
                  <c:v>0.46002550000000025</c:v>
                </c:pt>
                <c:pt idx="30">
                  <c:v>0.459175</c:v>
                </c:pt>
                <c:pt idx="31">
                  <c:v>0.45825070000000001</c:v>
                </c:pt>
                <c:pt idx="32">
                  <c:v>0.45725270000000001</c:v>
                </c:pt>
                <c:pt idx="33">
                  <c:v>0.45618080000000027</c:v>
                </c:pt>
                <c:pt idx="34">
                  <c:v>0.45503519999999997</c:v>
                </c:pt>
                <c:pt idx="35">
                  <c:v>0.45381570000000032</c:v>
                </c:pt>
                <c:pt idx="36">
                  <c:v>0.45252240000000032</c:v>
                </c:pt>
                <c:pt idx="37">
                  <c:v>0.45115529999999998</c:v>
                </c:pt>
                <c:pt idx="38">
                  <c:v>0.44971440000000013</c:v>
                </c:pt>
                <c:pt idx="39">
                  <c:v>0.44819970000000009</c:v>
                </c:pt>
                <c:pt idx="40">
                  <c:v>0.44661130000000016</c:v>
                </c:pt>
                <c:pt idx="41">
                  <c:v>0.44494900000000015</c:v>
                </c:pt>
                <c:pt idx="42">
                  <c:v>0.44321290000000013</c:v>
                </c:pt>
                <c:pt idx="43">
                  <c:v>0.44140300000000021</c:v>
                </c:pt>
                <c:pt idx="44">
                  <c:v>0.43951930000000028</c:v>
                </c:pt>
                <c:pt idx="45">
                  <c:v>0.43756180000000028</c:v>
                </c:pt>
                <c:pt idx="46">
                  <c:v>0.43553040000000026</c:v>
                </c:pt>
                <c:pt idx="47">
                  <c:v>0.43342530000000035</c:v>
                </c:pt>
                <c:pt idx="48">
                  <c:v>0.43124640000000025</c:v>
                </c:pt>
                <c:pt idx="49">
                  <c:v>0.42899370000000026</c:v>
                </c:pt>
                <c:pt idx="50">
                  <c:v>0.42666720000000002</c:v>
                </c:pt>
                <c:pt idx="51">
                  <c:v>0.42426680000000028</c:v>
                </c:pt>
                <c:pt idx="52">
                  <c:v>0.42179270000000002</c:v>
                </c:pt>
                <c:pt idx="53">
                  <c:v>0.41924480000000008</c:v>
                </c:pt>
                <c:pt idx="54">
                  <c:v>0.41662300000000002</c:v>
                </c:pt>
                <c:pt idx="55">
                  <c:v>0.41392750000000034</c:v>
                </c:pt>
                <c:pt idx="56">
                  <c:v>0.41115810000000008</c:v>
                </c:pt>
                <c:pt idx="57">
                  <c:v>0.40831500000000032</c:v>
                </c:pt>
                <c:pt idx="58">
                  <c:v>0.40539800000000026</c:v>
                </c:pt>
                <c:pt idx="59">
                  <c:v>0.40240730000000002</c:v>
                </c:pt>
                <c:pt idx="60">
                  <c:v>0.39934270000000055</c:v>
                </c:pt>
                <c:pt idx="61">
                  <c:v>0.39620440000000035</c:v>
                </c:pt>
                <c:pt idx="62">
                  <c:v>0.39299220000000035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72640"/>
        <c:axId val="89874816"/>
      </c:lineChart>
      <c:catAx>
        <c:axId val="89872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874816"/>
        <c:crosses val="autoZero"/>
        <c:auto val="1"/>
        <c:lblAlgn val="ctr"/>
        <c:lblOffset val="100"/>
        <c:noMultiLvlLbl val="0"/>
      </c:catAx>
      <c:valAx>
        <c:axId val="89874816"/>
        <c:scaling>
          <c:orientation val="minMax"/>
          <c:min val="0.3000000000000002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political actions</a:t>
                </a:r>
                <a:r>
                  <a:rPr lang="en-US" baseline="0"/>
                  <a:t> </a:t>
                </a:r>
                <a:r>
                  <a:rPr lang="en-US"/>
                  <a:t>in 2008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87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0.21667</cdr:x>
      <cdr:y>0.24861</cdr:y>
    </cdr:from>
    <cdr:to>
      <cdr:x>0.54167</cdr:x>
      <cdr:y>0.33194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0600" y="681990"/>
          <a:ext cx="1485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Disability</a:t>
          </a:r>
        </a:p>
      </cdr:txBody>
    </cdr:sp>
  </cdr:relSizeAnchor>
  <cdr:relSizeAnchor xmlns:cdr="http://schemas.openxmlformats.org/drawingml/2006/chartDrawing">
    <cdr:from>
      <cdr:x>0.34833</cdr:x>
      <cdr:y>0.49583</cdr:y>
    </cdr:from>
    <cdr:to>
      <cdr:x>0.59667</cdr:x>
      <cdr:y>0.59028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92580" y="1360170"/>
          <a:ext cx="113538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No disability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pitchFamily="-84" charset="-128"/>
              </a:defRPr>
            </a:lvl1pPr>
          </a:lstStyle>
          <a:p>
            <a:pPr>
              <a:defRPr/>
            </a:pPr>
            <a:fld id="{3715157C-C8EA-448F-B515-D7D1FE51E7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820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34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pitchFamily="-84" charset="-128"/>
              </a:defRPr>
            </a:lvl1pPr>
          </a:lstStyle>
          <a:p>
            <a:pPr>
              <a:defRPr/>
            </a:pPr>
            <a:fld id="{284D17FA-9467-4D3F-ADF3-72B2D9992D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45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D17FA-9467-4D3F-ADF3-72B2D9992D8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9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présenta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136135" cy="1584176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BED137"/>
              </a:buClr>
              <a:buFont typeface="Arial" panose="020B0604020202020204" pitchFamily="34" charset="0"/>
              <a:buNone/>
              <a:defRPr sz="4000">
                <a:solidFill>
                  <a:schemeClr val="bg2">
                    <a:lumMod val="75000"/>
                  </a:schemeClr>
                </a:solidFill>
                <a:latin typeface="Akko Pro Medium" panose="020B0603060303020303" pitchFamily="34" charset="0"/>
              </a:defRPr>
            </a:lvl1pPr>
          </a:lstStyle>
          <a:p>
            <a:pPr lvl="0"/>
            <a:endParaRPr lang="fr-FR" noProof="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3" y="4797152"/>
            <a:ext cx="8139369" cy="72008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BED137"/>
              </a:buClr>
              <a:buFont typeface="Arial" panose="020B0604020202020204" pitchFamily="34" charset="0"/>
              <a:buNone/>
              <a:defRPr sz="2800" baseline="0">
                <a:latin typeface="Akko Pro" panose="020B0503060303020303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95536" y="6525344"/>
            <a:ext cx="8100764" cy="257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otham" pitchFamily="50" charset="0"/>
              </a:defRPr>
            </a:lvl1pPr>
          </a:lstStyle>
          <a:p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11" name="Pentagone 10"/>
          <p:cNvSpPr/>
          <p:nvPr userDrawn="1"/>
        </p:nvSpPr>
        <p:spPr>
          <a:xfrm>
            <a:off x="0" y="5805264"/>
            <a:ext cx="3203848" cy="1052736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 descr="Résultat de recherche d'images pour &quot;curapp&quot;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381328"/>
            <a:ext cx="1047732" cy="476672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4"/>
          <a:srcRect r="6897"/>
          <a:stretch>
            <a:fillRect/>
          </a:stretch>
        </p:blipFill>
        <p:spPr bwMode="auto">
          <a:xfrm>
            <a:off x="1115616" y="6448764"/>
            <a:ext cx="648072" cy="36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07704" y="6506997"/>
            <a:ext cx="864096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19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79712" y="908720"/>
            <a:ext cx="6696744" cy="79208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800"/>
              </a:lnSpc>
              <a:defRPr sz="3000" baseline="0">
                <a:solidFill>
                  <a:schemeClr val="accent1">
                    <a:lumMod val="50000"/>
                  </a:schemeClr>
                </a:solidFill>
                <a:latin typeface="Akko Pro Medium Condensed" panose="020B0603060303020303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80920" cy="4104456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latin typeface="Akko Pro" panose="020B0503060303020303" pitchFamily="34" charset="0"/>
              </a:defRPr>
            </a:lvl1pPr>
            <a:lvl2pPr marL="742950" indent="-285750">
              <a:buClr>
                <a:srgbClr val="BED137"/>
              </a:buClr>
              <a:buFont typeface="Arial" panose="020B0604020202020204" pitchFamily="34" charset="0"/>
              <a:buChar char="•"/>
              <a:defRPr sz="2000" b="0" baseline="0">
                <a:latin typeface="Akko Pro" panose="020B0503060303020303" pitchFamily="34" charset="0"/>
              </a:defRPr>
            </a:lvl2pPr>
            <a:lvl3pPr marL="1200150" indent="-285750">
              <a:buClr>
                <a:srgbClr val="BED138"/>
              </a:buClr>
              <a:buFont typeface="Courier New" panose="02070309020205020404" pitchFamily="49" charset="0"/>
              <a:buChar char="o"/>
              <a:defRPr sz="1800" b="0" baseline="0">
                <a:latin typeface="Akko Pro" panose="020B0503060303020303" pitchFamily="34" charset="0"/>
              </a:defRPr>
            </a:lvl3pPr>
            <a:lvl4pPr>
              <a:defRPr sz="1400" b="0" baseline="0">
                <a:latin typeface="Akko Pro" panose="020B0503060303020303" pitchFamily="34" charset="0"/>
              </a:defRPr>
            </a:lvl4pPr>
            <a:lvl5pPr>
              <a:buClr>
                <a:srgbClr val="BED137"/>
              </a:buClr>
              <a:defRPr sz="1400" b="0" baseline="0">
                <a:latin typeface="Akko Pro" panose="020B0503060303020303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err="1" smtClean="0"/>
              <a:t>Dfmlkgdmfkgmdlfm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536" y="6453336"/>
            <a:ext cx="8100764" cy="257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otham" pitchFamily="50" charset="0"/>
              </a:defRPr>
            </a:lvl1pPr>
          </a:lstStyle>
          <a:p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0763" y="6525344"/>
            <a:ext cx="503237" cy="257175"/>
          </a:xfrm>
          <a:prstGeom prst="rect">
            <a:avLst/>
          </a:prstGeom>
        </p:spPr>
        <p:txBody>
          <a:bodyPr/>
          <a:lstStyle>
            <a:lvl1pPr algn="ctr">
              <a:defRPr lang="fr-FR" sz="1000" b="1" smtClean="0">
                <a:solidFill>
                  <a:schemeClr val="bg2">
                    <a:lumMod val="75000"/>
                  </a:schemeClr>
                </a:solidFill>
                <a:latin typeface="Brandon Grotesque Black" pitchFamily="34" charset="0"/>
              </a:defRPr>
            </a:lvl1pPr>
          </a:lstStyle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‹N°›</a:t>
            </a:fld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543483"/>
            <a:ext cx="2857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9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1 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72008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ts val="2800"/>
              </a:lnSpc>
              <a:defRPr sz="3500" b="0" cap="all" baseline="0">
                <a:solidFill>
                  <a:srgbClr val="B0C233"/>
                </a:solidFill>
                <a:latin typeface="Akko Pro Medium" panose="020B06030603030203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3717032"/>
            <a:ext cx="9144000" cy="504056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BED137"/>
              </a:buClr>
              <a:buFont typeface="Arial" panose="020B0604020202020204" pitchFamily="34" charset="0"/>
              <a:buNone/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endParaRPr lang="fr-FR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576" y="6525344"/>
            <a:ext cx="7740724" cy="257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  <a:latin typeface="Gotham" pitchFamily="50" charset="0"/>
              </a:defRPr>
            </a:lvl1pPr>
          </a:lstStyle>
          <a:p>
            <a:pPr>
              <a:defRPr/>
            </a:pPr>
            <a:r>
              <a:rPr lang="en-US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0763" y="6525344"/>
            <a:ext cx="503237" cy="257175"/>
          </a:xfrm>
          <a:prstGeom prst="rect">
            <a:avLst/>
          </a:prstGeom>
        </p:spPr>
        <p:txBody>
          <a:bodyPr/>
          <a:lstStyle>
            <a:lvl1pPr algn="ctr">
              <a:defRPr lang="fr-FR" sz="1000" b="1" smtClean="0">
                <a:solidFill>
                  <a:schemeClr val="bg2">
                    <a:lumMod val="75000"/>
                  </a:schemeClr>
                </a:solidFill>
                <a:latin typeface="Brandon Grotesque Black" pitchFamily="34" charset="0"/>
              </a:defRPr>
            </a:lvl1pPr>
          </a:lstStyle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‹N°›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543483"/>
            <a:ext cx="28575" cy="19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5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 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48" y="2348880"/>
            <a:ext cx="3734302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3587"/>
            <a:ext cx="9144000" cy="61545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BED137"/>
              </a:buClr>
              <a:buFont typeface="Arial" panose="020B0604020202020204" pitchFamily="34" charset="0"/>
              <a:buNone/>
              <a:defRPr sz="36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kko Pro Medium" panose="020B06030603030203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  <a:latin typeface="Gotham" pitchFamily="50" charset="0"/>
              </a:defRPr>
            </a:lvl1pPr>
          </a:lstStyle>
          <a:p>
            <a:pPr>
              <a:defRPr/>
            </a:pPr>
            <a:r>
              <a:rPr lang="en-US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0763" y="6525344"/>
            <a:ext cx="503237" cy="257175"/>
          </a:xfrm>
          <a:prstGeom prst="rect">
            <a:avLst/>
          </a:prstGeom>
        </p:spPr>
        <p:txBody>
          <a:bodyPr/>
          <a:lstStyle>
            <a:lvl1pPr algn="ctr">
              <a:defRPr lang="fr-FR" sz="1000" b="1" smtClean="0">
                <a:solidFill>
                  <a:schemeClr val="bg2">
                    <a:lumMod val="75000"/>
                  </a:schemeClr>
                </a:solidFill>
                <a:latin typeface="Brandon Grotesque Black" pitchFamily="34" charset="0"/>
              </a:defRPr>
            </a:lvl1pPr>
          </a:lstStyle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‹N°›</a:t>
            </a:fld>
            <a:endParaRPr lang="fr-F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6543483"/>
            <a:ext cx="2857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6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95536" y="6525344"/>
            <a:ext cx="8100764" cy="257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Gotham" pitchFamily="50" charset="0"/>
              </a:defRPr>
            </a:lvl1pPr>
          </a:lstStyle>
          <a:p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3" name="Pentagone 2"/>
          <p:cNvSpPr/>
          <p:nvPr userDrawn="1"/>
        </p:nvSpPr>
        <p:spPr>
          <a:xfrm>
            <a:off x="0" y="5805264"/>
            <a:ext cx="3203848" cy="1052736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Résultat de recherche d'images pour &quot;curapp&quot;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6381328"/>
            <a:ext cx="1047732" cy="476672"/>
          </a:xfrm>
          <a:prstGeom prst="rect">
            <a:avLst/>
          </a:prstGeom>
          <a:noFill/>
        </p:spPr>
      </p:pic>
      <p:pic>
        <p:nvPicPr>
          <p:cNvPr id="53249" name="Picture 1"/>
          <p:cNvPicPr>
            <a:picLocks noChangeAspect="1" noChangeArrowheads="1"/>
          </p:cNvPicPr>
          <p:nvPr userDrawn="1"/>
        </p:nvPicPr>
        <p:blipFill>
          <a:blip r:embed="rId8"/>
          <a:srcRect r="6897"/>
          <a:stretch>
            <a:fillRect/>
          </a:stretch>
        </p:blipFill>
        <p:spPr bwMode="auto">
          <a:xfrm>
            <a:off x="1115616" y="6448764"/>
            <a:ext cx="648072" cy="36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907704" y="6506997"/>
            <a:ext cx="864096" cy="2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BED137"/>
          </a:solidFill>
          <a:latin typeface="Brandon Grotesque Bold" pitchFamily="34" charset="0"/>
          <a:ea typeface="ＭＳ Ｐゴシック" charset="0"/>
          <a:cs typeface="Brandon Grotesque Bold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Verdana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Verdana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Verdana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Verdana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Verdana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Verdana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Verdana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Verdana" charset="0"/>
          <a:ea typeface="Geneva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None/>
        <a:defRPr>
          <a:solidFill>
            <a:srgbClr val="5F5F5F"/>
          </a:solidFill>
          <a:latin typeface="Gotham Condensed" pitchFamily="50" charset="0"/>
          <a:ea typeface="ＭＳ Ｐゴシック" charset="0"/>
          <a:cs typeface="Gotham Condensed" pitchFamily="50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10"/>
        </a:buBlip>
        <a:defRPr sz="1600">
          <a:solidFill>
            <a:srgbClr val="5F5F5F"/>
          </a:solidFill>
          <a:latin typeface="Gotham Condensed" pitchFamily="50" charset="0"/>
          <a:ea typeface="+mn-ea"/>
          <a:cs typeface="Gotham Condensed" pitchFamily="50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5F5F5F"/>
          </a:solidFill>
          <a:latin typeface="+mn-lt"/>
          <a:ea typeface="+mn-ea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5F5F5F"/>
          </a:solidFill>
          <a:latin typeface="+mn-lt"/>
          <a:ea typeface="+mn-ea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  <a:ea typeface="+mn-ea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5F5F5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time.com/5168472/disability-activism-trump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Disability and Political Participation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Professors Lisa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Schur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and Douglas Kruse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Rutgers University</a:t>
            </a:r>
          </a:p>
          <a:p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995936" y="4437112"/>
            <a:ext cx="936104" cy="0"/>
          </a:xfrm>
          <a:prstGeom prst="line">
            <a:avLst/>
          </a:prstGeom>
          <a:ln>
            <a:solidFill>
              <a:srgbClr val="B0C2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635896" y="5949280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12, 2018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1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Responses to disability and political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B0C233"/>
              </a:buClr>
              <a:buFont typeface="Courier New" pitchFamily="49" charset="0"/>
              <a:buChar char="o"/>
              <a:defRPr/>
            </a:pPr>
            <a:r>
              <a:rPr lang="en-US" dirty="0" smtClean="0"/>
              <a:t> Study based on in-depth qualitative interviews with 64 people with spinal cord injuries</a:t>
            </a:r>
          </a:p>
          <a:p>
            <a:pPr algn="just" eaLnBrk="1" fontAlgn="auto" hangingPunct="1">
              <a:spcAft>
                <a:spcPts val="0"/>
              </a:spcAft>
              <a:buClr>
                <a:srgbClr val="B0C233"/>
              </a:buClr>
              <a:buFont typeface="Courier New" pitchFamily="49" charset="0"/>
              <a:buChar char="o"/>
              <a:defRPr/>
            </a:pPr>
            <a:endParaRPr lang="en-US" dirty="0" smtClean="0"/>
          </a:p>
          <a:p>
            <a:pPr algn="just">
              <a:buClr>
                <a:srgbClr val="B0C233"/>
              </a:buClr>
              <a:buFont typeface="Courier New" pitchFamily="49" charset="0"/>
              <a:buChar char="o"/>
              <a:defRPr/>
            </a:pPr>
            <a:r>
              <a:rPr lang="en-US" dirty="0" smtClean="0"/>
              <a:t> In-depth </a:t>
            </a:r>
            <a:r>
              <a:rPr lang="en-US" dirty="0"/>
              <a:t>qualitative approach is useful when “little work has been done, few definitive hypotheses exist, and little is known about the nature of the phenomenon” (Patton, 1990</a:t>
            </a:r>
            <a:r>
              <a:rPr lang="en-US" dirty="0" smtClean="0"/>
              <a:t>)</a:t>
            </a:r>
          </a:p>
          <a:p>
            <a:pPr algn="just">
              <a:buClr>
                <a:srgbClr val="B0C233"/>
              </a:buClr>
              <a:buFont typeface="Courier New" pitchFamily="49" charset="0"/>
              <a:buChar char="o"/>
              <a:defRPr/>
            </a:pPr>
            <a:endParaRPr lang="en-US" dirty="0"/>
          </a:p>
          <a:p>
            <a:pPr algn="just" eaLnBrk="1" fontAlgn="auto" hangingPunct="1">
              <a:spcAft>
                <a:spcPts val="0"/>
              </a:spcAft>
              <a:buClr>
                <a:srgbClr val="B0C233"/>
              </a:buClr>
              <a:buFont typeface="Courier New" pitchFamily="49" charset="0"/>
              <a:buChar char="o"/>
              <a:defRPr/>
            </a:pPr>
            <a:r>
              <a:rPr lang="en-US" dirty="0" smtClean="0"/>
              <a:t> Seven responses to disability were identified</a:t>
            </a:r>
          </a:p>
          <a:p>
            <a:pPr>
              <a:buNone/>
              <a:defRPr/>
            </a:pPr>
            <a:endParaRPr lang="en-US" sz="1400" dirty="0"/>
          </a:p>
          <a:p>
            <a:pPr algn="ctr">
              <a:buNone/>
              <a:defRPr/>
            </a:pPr>
            <a:r>
              <a:rPr lang="en-US" sz="1400" dirty="0" smtClean="0"/>
              <a:t>(</a:t>
            </a:r>
            <a:r>
              <a:rPr lang="en-US" sz="1400" dirty="0"/>
              <a:t>Lisa Schur, “Disability and the Psychology of Political Participation,” </a:t>
            </a:r>
            <a:r>
              <a:rPr lang="en-US" sz="1400" u="sng" dirty="0"/>
              <a:t>Journal of Disability Policy Studies</a:t>
            </a:r>
            <a:r>
              <a:rPr lang="en-US" sz="1400" dirty="0"/>
              <a:t>, Vol. 9, No. 2, 1998, pp. </a:t>
            </a:r>
            <a:r>
              <a:rPr lang="en-US" sz="1400" dirty="0" smtClean="0"/>
              <a:t>3-31)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8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11560" y="2276873"/>
            <a:ext cx="8229600" cy="3744416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	Response #1:  Fatalism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E.g., Sam: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050" b="1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i="1" dirty="0" smtClean="0"/>
              <a:t>“I don't think anyone has control over their life. .  .I think things are more of a . . destiny, I guess.  Whatever is going to happen is going to happen to you and I don't think you have control.”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i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=&gt; He avoids politics and limits contact with outside world.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Responses to disability and political implications</a:t>
            </a:r>
          </a:p>
        </p:txBody>
      </p:sp>
      <p:pic>
        <p:nvPicPr>
          <p:cNvPr id="31746" name="Picture 2" descr="Résultat de recherche d'images pour &quot;1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2132856"/>
            <a:ext cx="720080" cy="720080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9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88840"/>
            <a:ext cx="8229600" cy="352839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	Response #2:  Role distance—separating from 	others with disabilities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E.g., Cathy: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500" b="1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/>
              <a:t>“I don't go to all of those special meetings with a bunch of other people sitting in wheelchairs 'cause to me that's too depressing. . . By staying away from other people in wheelchairs it kind of . . makes me feel like I'm having a normal day.”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=&gt; This response clearly discourages disability activism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Responses to disability and political implications</a:t>
            </a:r>
          </a:p>
        </p:txBody>
      </p:sp>
      <p:pic>
        <p:nvPicPr>
          <p:cNvPr id="30722" name="Picture 2" descr="Résultat de recherche d'images pour &quot;2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1988840"/>
            <a:ext cx="720080" cy="720080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2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5211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	Response #3:  Normalization—minimizing 	importance of disability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E.g., Eric:  </a:t>
            </a:r>
            <a:r>
              <a:rPr lang="en-US" altLang="en-US" dirty="0" smtClean="0"/>
              <a:t>[Are you disabled?]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400" dirty="0" smtClean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i="1" dirty="0" smtClean="0"/>
              <a:t>“I never really gave it much thought.  It's not something I dwell on.  I get up in the mornings and I go about my life. . But as far as looking at myself as disabled, no.”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1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=&gt; Maybe some standard political participation, but no disability activism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Responses to disability and political implications</a:t>
            </a:r>
          </a:p>
        </p:txBody>
      </p:sp>
      <p:pic>
        <p:nvPicPr>
          <p:cNvPr id="29698" name="Picture 2" descr="Résultat de recherche d'images pour &quot;3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2016027"/>
            <a:ext cx="720080" cy="720080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7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54403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	Response #4:  Group identification without 	politicization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E.g., Geri </a:t>
            </a:r>
            <a:r>
              <a:rPr lang="en-US" altLang="en-US" dirty="0" smtClean="0"/>
              <a:t>provides peer counseling for people with SCI, teaching them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i="1" dirty="0" smtClean="0"/>
              <a:t>"to be advocates, to get out there and get the things that are needed for them,” but "I am not politically oriented in any way, shape or form.”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100" dirty="0" smtClean="0"/>
          </a:p>
          <a:p>
            <a:pPr eaLnBrk="1" hangingPunct="1"/>
            <a:r>
              <a:rPr lang="en-US" altLang="en-US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=&gt; Group identification may be necessary, but not sufficient, for political activism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Responses to disability and political implications</a:t>
            </a:r>
          </a:p>
        </p:txBody>
      </p:sp>
      <p:pic>
        <p:nvPicPr>
          <p:cNvPr id="28674" name="Picture 2" descr="Résultat de recherche d'images pour &quot;4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1916832"/>
            <a:ext cx="648072" cy="648072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5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5135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	Response #5:  Lone wolves—political action not 	connected to a group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E.g., Beth </a:t>
            </a:r>
            <a:r>
              <a:rPr lang="en-US" altLang="en-US" dirty="0" smtClean="0"/>
              <a:t>waged a one-woman campaign to raise public awareness and try to change laws regarding rehabilitation.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She wrote a petition demanding that rehabilitation facilities design more individualized programs, hoping for a groundswell of support for her proposals.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Responses to disability and political implications</a:t>
            </a:r>
          </a:p>
        </p:txBody>
      </p:sp>
      <p:pic>
        <p:nvPicPr>
          <p:cNvPr id="27650" name="Picture 2" descr="Résultat de recherche d'images pour &quot;5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1988840"/>
            <a:ext cx="792088" cy="792088"/>
          </a:xfrm>
          <a:prstGeom prst="rect">
            <a:avLst/>
          </a:prstGeom>
          <a:noFill/>
        </p:spPr>
      </p:pic>
      <p:sp>
        <p:nvSpPr>
          <p:cNvPr id="27652" name="AutoShape 4" descr="Résultat de recherche d'images pour &quot;6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9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5440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	Response #6:  Discrimination leading to 	politicization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E.g., </a:t>
            </a:r>
            <a:r>
              <a:rPr lang="en-US" b="1" dirty="0" err="1" smtClean="0"/>
              <a:t>Davina</a:t>
            </a:r>
            <a:r>
              <a:rPr lang="en-US" b="1" dirty="0" smtClean="0"/>
              <a:t>: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At department store without accessible dressing rooms, she was told she had to take clothing home to try on.</a:t>
            </a:r>
            <a:r>
              <a:rPr lang="en-US" i="1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“I picked up the clothes, I threw them on the floor, I said, ‘I don't have to do that.  Nobody else has to do that.’“ 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1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This incident led her to become a committed disability activist, serving on many boards and committees.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Responses to disability and political implications</a:t>
            </a:r>
          </a:p>
        </p:txBody>
      </p:sp>
      <p:sp>
        <p:nvSpPr>
          <p:cNvPr id="26626" name="AutoShape 2" descr="Résultat de recherche d'images pour &quot;6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628" name="AutoShape 4" descr="Résultat de recherche d'images pour &quot;6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30" name="Picture 6" descr="Résultat de recherche d'images pour &quot;6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1844824"/>
            <a:ext cx="792088" cy="792088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301608" cy="5440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	Response #7:  Rehabilitation or employment 	leading to politicization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b="1" dirty="0" smtClean="0"/>
              <a:t>E.g., Mark: 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i="1" dirty="0" smtClean="0"/>
              <a:t>“I think initially becoming involved with [the disability rights organization] was not a political decision by any means.  It was, hey, this seems like a good group that can help me and is helping other people.” </a:t>
            </a:r>
            <a:endParaRPr lang="en-US" sz="2000" i="1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 dirty="0" smtClean="0"/>
              <a:t>His rehabilitation experience and work with a disability organization exposed him to new issues and information and gradually led him to become a committed disability rights activist.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2. Responses to disability and political implications</a:t>
            </a:r>
          </a:p>
        </p:txBody>
      </p:sp>
      <p:pic>
        <p:nvPicPr>
          <p:cNvPr id="25602" name="Picture 2" descr="Image associé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1772816"/>
            <a:ext cx="792088" cy="792088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9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7848872" cy="615453"/>
          </a:xfrm>
        </p:spPr>
        <p:txBody>
          <a:bodyPr/>
          <a:lstStyle/>
          <a:p>
            <a:r>
              <a:rPr lang="en-US" altLang="en-US" sz="3200" dirty="0" smtClean="0"/>
              <a:t>3. Voter turnout among people with disabilities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18</a:t>
            </a:fld>
            <a:endParaRPr lang="fr-FR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47936" y="6525344"/>
            <a:ext cx="8100764" cy="2571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Disability and Political Participation -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Lisa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Schur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 and Douglas Kruse Rutgers University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otham" pitchFamily="50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2143303"/>
            <a:ext cx="84969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Study of EU countries in 2007 found overall gap of </a:t>
            </a:r>
            <a:r>
              <a:rPr lang="en-US" sz="2400" b="1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2 percentage points</a:t>
            </a:r>
            <a:r>
              <a:rPr lang="en-US" sz="2400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, but variation by country (</a:t>
            </a:r>
            <a:r>
              <a:rPr lang="en-US" sz="2400" dirty="0" err="1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Grammenos</a:t>
            </a:r>
            <a:r>
              <a:rPr lang="en-US" sz="2400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 2010)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rgbClr val="5F5F5F"/>
              </a:solidFill>
              <a:latin typeface="Akko Pro" panose="020B0503060303020303" pitchFamily="34" charset="0"/>
              <a:ea typeface="ＭＳ Ｐゴシック" charset="0"/>
              <a:cs typeface="Gotham Condensed" pitchFamily="50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rgbClr val="5F5F5F"/>
              </a:solidFill>
              <a:latin typeface="Akko Pro" panose="020B0503060303020303" pitchFamily="34" charset="0"/>
              <a:ea typeface="ＭＳ Ｐゴシック" charset="0"/>
              <a:cs typeface="Gotham Condensed" pitchFamily="50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14 U.S. studies for 1992-2012 elections found gaps of </a:t>
            </a:r>
            <a:r>
              <a:rPr lang="en-US" sz="2400" b="1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0-21%</a:t>
            </a:r>
            <a:r>
              <a:rPr lang="en-US" sz="2400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(</a:t>
            </a:r>
            <a:r>
              <a:rPr lang="en-US" sz="2400" dirty="0" err="1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Schur</a:t>
            </a:r>
            <a:r>
              <a:rPr lang="en-US" sz="2400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 et al. 2017)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rgbClr val="5F5F5F"/>
              </a:solidFill>
              <a:latin typeface="Akko Pro" panose="020B0503060303020303" pitchFamily="34" charset="0"/>
              <a:ea typeface="ＭＳ Ｐゴシック" charset="0"/>
              <a:cs typeface="Gotham Condensed" pitchFamily="50" charset="0"/>
            </a:endParaRPr>
          </a:p>
          <a:p>
            <a:pPr marL="400050" lvl="1" indent="0" algn="just">
              <a:buNone/>
              <a:defRPr/>
            </a:pPr>
            <a:r>
              <a:rPr lang="en-US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--most recent data for 2008-2016 show 5-7% gaps </a:t>
            </a:r>
          </a:p>
          <a:p>
            <a:pPr marL="400050" lvl="1" indent="0" algn="just">
              <a:buNone/>
              <a:defRPr/>
            </a:pPr>
            <a:r>
              <a:rPr lang="en-US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(next slide)</a:t>
            </a:r>
          </a:p>
          <a:p>
            <a:endParaRPr lang="fr-FR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People with disabilities are less likely than those without disabilities to vote</a:t>
            </a:r>
            <a:endParaRPr lang="en-US" altLang="en-US" dirty="0" smtClean="0"/>
          </a:p>
        </p:txBody>
      </p:sp>
      <p:pic>
        <p:nvPicPr>
          <p:cNvPr id="24578" name="Picture 2" descr="Résultat de recherche d'images pour &quot;%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248" y="4869160"/>
            <a:ext cx="1008112" cy="1008112"/>
          </a:xfrm>
          <a:prstGeom prst="rect">
            <a:avLst/>
          </a:prstGeom>
          <a:noFill/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08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0C233"/>
              </a:buClr>
            </a:pPr>
            <a:endParaRPr lang="fr-FR" dirty="0" smtClean="0"/>
          </a:p>
          <a:p>
            <a:pPr>
              <a:buClr>
                <a:srgbClr val="B0C233"/>
              </a:buClr>
            </a:pPr>
            <a:r>
              <a:rPr lang="en-US" altLang="en-US" sz="2800" i="1" dirty="0" smtClean="0"/>
              <a:t>"The phenomenon of disability could provide future researchers with an unparalleled opportunity to examine the process by which a positive sense of political identity may (or may not) develop" </a:t>
            </a:r>
          </a:p>
          <a:p>
            <a:pPr>
              <a:buClr>
                <a:srgbClr val="B0C233"/>
              </a:buClr>
            </a:pPr>
            <a:r>
              <a:rPr lang="en-US" altLang="en-US" sz="2800" dirty="0" smtClean="0"/>
              <a:t>						</a:t>
            </a:r>
          </a:p>
          <a:p>
            <a:pPr>
              <a:buClr>
                <a:srgbClr val="B0C233"/>
              </a:buClr>
            </a:pPr>
            <a:r>
              <a:rPr lang="en-US" altLang="en-US" sz="2800" b="1" dirty="0" smtClean="0"/>
              <a:t>						(Hahn, 1993)</a:t>
            </a:r>
          </a:p>
          <a:p>
            <a:pPr>
              <a:buClr>
                <a:srgbClr val="B0C233"/>
              </a:buClr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6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Disability and voter turnout in </a:t>
            </a:r>
            <a:r>
              <a:rPr lang="en-US" dirty="0" smtClean="0"/>
              <a:t>U.S. general elections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 	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 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r>
              <a:rPr lang="en-US" sz="2000" dirty="0" smtClean="0"/>
              <a:t>Disability </a:t>
            </a:r>
            <a:r>
              <a:rPr lang="en-US" sz="2000" dirty="0"/>
              <a:t>turnout gap is </a:t>
            </a:r>
            <a:r>
              <a:rPr lang="en-US" sz="2000" dirty="0" smtClean="0"/>
              <a:t>strongly </a:t>
            </a:r>
            <a:r>
              <a:rPr lang="en-US" sz="2000" dirty="0"/>
              <a:t>statistically significant in each year (at 99.9% level of confidence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But the </a:t>
            </a:r>
            <a:r>
              <a:rPr lang="en-US" sz="2000" u="sng" dirty="0"/>
              <a:t>change</a:t>
            </a:r>
            <a:r>
              <a:rPr lang="en-US" sz="2000" dirty="0"/>
              <a:t> in disability gaps is not significant across years, so the disability gap is stubborn and </a:t>
            </a:r>
            <a:r>
              <a:rPr lang="en-US" sz="2000" dirty="0" smtClean="0"/>
              <a:t>not </a:t>
            </a:r>
            <a:r>
              <a:rPr lang="en-US" sz="2000" dirty="0"/>
              <a:t>obviously growing or shrinking over time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39552" y="2060848"/>
          <a:ext cx="820891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121"/>
                <a:gridCol w="1922808"/>
                <a:gridCol w="1700946"/>
                <a:gridCol w="1553037"/>
              </a:tblGrid>
              <a:tr h="396044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  <a:endParaRPr lang="fr-FR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2012</a:t>
                      </a:r>
                      <a:endParaRPr lang="fr-FR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2016</a:t>
                      </a:r>
                      <a:endParaRPr lang="fr-FR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People without disabilities</a:t>
                      </a:r>
                      <a:endParaRPr lang="fr-FR" sz="1600" b="1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64.5%</a:t>
                      </a:r>
                      <a:endParaRPr lang="fr-FR" sz="1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62.5%</a:t>
                      </a:r>
                      <a:endParaRPr lang="fr-FR" sz="1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62.2%</a:t>
                      </a:r>
                      <a:endParaRPr lang="fr-FR" sz="1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People with disabilities</a:t>
                      </a:r>
                      <a:endParaRPr lang="fr-FR" sz="1600" b="1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57.3%</a:t>
                      </a:r>
                      <a:endParaRPr lang="fr-FR" sz="1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56.8%</a:t>
                      </a:r>
                      <a:endParaRPr lang="fr-FR" sz="1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55.9%</a:t>
                      </a:r>
                      <a:endParaRPr lang="fr-FR" sz="18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</a:rPr>
                        <a:t>Disability turnout gap</a:t>
                      </a:r>
                      <a:endParaRPr lang="fr-FR" sz="1600" b="1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C00000"/>
                          </a:solidFill>
                        </a:rPr>
                        <a:t>-7.2%</a:t>
                      </a:r>
                      <a:endParaRPr lang="fr-FR" sz="180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C00000"/>
                          </a:solidFill>
                        </a:rPr>
                        <a:t>-5.7%	 </a:t>
                      </a:r>
                      <a:endParaRPr lang="fr-FR" sz="180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C00000"/>
                          </a:solidFill>
                        </a:rPr>
                        <a:t>-6.3%</a:t>
                      </a:r>
                      <a:endParaRPr lang="fr-FR" sz="180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31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7164288" cy="792088"/>
          </a:xfrm>
        </p:spPr>
        <p:txBody>
          <a:bodyPr>
            <a:noAutofit/>
          </a:bodyPr>
          <a:lstStyle/>
          <a:p>
            <a:r>
              <a:rPr lang="en-US" sz="2700" dirty="0" smtClean="0"/>
              <a:t>U.S. 2016 voter turnout by type of disability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1008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Turnout is lowest among those with cognitive impairments, and those who have difficulty inside or outside the home 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39552" y="2708920"/>
          <a:ext cx="80648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All people with disabilities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55.9%</a:t>
                      </a:r>
                      <a:endParaRPr lang="fr-F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Cognitive impairment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43.5%</a:t>
                      </a:r>
                      <a:endParaRPr lang="fr-F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Difficulty inside the home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44.5%</a:t>
                      </a:r>
                      <a:endParaRPr lang="fr-F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Difficulty going outside alone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 44.7%	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Visual impairment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53.7%</a:t>
                      </a:r>
                      <a:endParaRPr lang="fr-F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Mobility impairment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55.8%</a:t>
                      </a:r>
                      <a:endParaRPr lang="fr-F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Hearing impairment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62.7%</a:t>
                      </a:r>
                      <a:endParaRPr lang="fr-F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91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80728"/>
            <a:ext cx="6696744" cy="792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Voting early or by mail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653136"/>
            <a:ext cx="7560840" cy="1296144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B0C233"/>
              </a:buClr>
              <a:buNone/>
            </a:pPr>
            <a:endParaRPr lang="en-US" sz="1600" dirty="0"/>
          </a:p>
          <a:p>
            <a:pPr>
              <a:buClr>
                <a:srgbClr val="B0C233"/>
              </a:buClr>
              <a:buFont typeface="Symbol" pitchFamily="18" charset="2"/>
              <a:buChar char="Þ"/>
            </a:pPr>
            <a:r>
              <a:rPr lang="en-US" sz="2300" b="1" dirty="0" smtClean="0"/>
              <a:t> Voting by mail may especially help those with mobility problems</a:t>
            </a:r>
          </a:p>
          <a:p>
            <a:pPr>
              <a:buClr>
                <a:srgbClr val="B0C233"/>
              </a:buClr>
            </a:pPr>
            <a:endParaRPr lang="en-US" sz="2300" b="1" dirty="0" smtClean="0"/>
          </a:p>
          <a:p>
            <a:pPr>
              <a:buClr>
                <a:srgbClr val="B0C233"/>
              </a:buClr>
              <a:buFont typeface="Symbol" pitchFamily="18" charset="2"/>
              <a:buChar char="Þ"/>
            </a:pPr>
            <a:r>
              <a:rPr lang="en-US" sz="2300" b="1" dirty="0" smtClean="0"/>
              <a:t> But even with option of voting by mail, voter turnout is lower among people with disabilities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8558" y="2189976"/>
          <a:ext cx="827990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245"/>
                <a:gridCol w="1601130"/>
                <a:gridCol w="1715584"/>
                <a:gridCol w="1348947"/>
              </a:tblGrid>
              <a:tr h="251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How voted in 2016	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Disability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 disability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Gap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51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 polling place on election day</a:t>
                      </a:r>
                      <a:endParaRPr lang="fr-FR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52.6%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60.9%	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-8.3%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411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At polling place before election day</a:t>
                      </a:r>
                      <a:endParaRPr lang="fr-FR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18.1%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19.2%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-1.1%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1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By mail before election day</a:t>
                      </a:r>
                      <a:endParaRPr lang="fr-FR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28.4%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18.6%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9.8%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51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By mail on election day</a:t>
                      </a:r>
                      <a:endParaRPr lang="fr-FR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1.4%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-0.5%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36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5"/>
            <a:ext cx="8229600" cy="4392488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 smtClean="0"/>
              <a:t>Turnout is especially low among people with disabilities who 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 smtClean="0"/>
          </a:p>
          <a:p>
            <a:pPr marL="400050" indent="-514350" eaLnBrk="1" fontAlgn="auto" hangingPunct="1">
              <a:spcAft>
                <a:spcPts val="0"/>
              </a:spcAft>
              <a:buClr>
                <a:srgbClr val="B0C233"/>
              </a:buClr>
              <a:buFont typeface="Arial" panose="020B0604020202020204" pitchFamily="34" charset="0"/>
              <a:buAutoNum type="arabicPeriod"/>
              <a:defRPr/>
            </a:pPr>
            <a:r>
              <a:rPr lang="en-US" sz="4400" b="1" dirty="0" smtClean="0"/>
              <a:t>Are not employed</a:t>
            </a:r>
          </a:p>
          <a:p>
            <a:pPr marL="1082675" lvl="1">
              <a:buClr>
                <a:srgbClr val="B0C233"/>
              </a:buClr>
              <a:buFont typeface="Symbol" panose="05050102010706020507" pitchFamily="18" charset="2"/>
              <a:buChar char="Þ"/>
              <a:defRPr/>
            </a:pPr>
            <a:r>
              <a:rPr lang="en-US" sz="4200" dirty="0" smtClean="0"/>
              <a:t>In fact there is no disability gap among employed people, suggesting positive </a:t>
            </a:r>
            <a:r>
              <a:rPr lang="en-US" sz="4200" dirty="0"/>
              <a:t>role of employment in closing </a:t>
            </a:r>
            <a:r>
              <a:rPr lang="en-US" sz="4200" dirty="0" smtClean="0"/>
              <a:t>voting gap (through recruitment, civic skills, or psychology)</a:t>
            </a:r>
          </a:p>
          <a:p>
            <a:pPr marL="457200" lvl="1" indent="0">
              <a:buClr>
                <a:srgbClr val="B0C233"/>
              </a:buClr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rgbClr val="B0C233"/>
              </a:buClr>
              <a:buFont typeface="Arial" panose="020B0604020202020204" pitchFamily="34" charset="0"/>
              <a:buAutoNum type="arabicPeriod" startAt="2"/>
              <a:defRPr/>
            </a:pPr>
            <a:r>
              <a:rPr lang="en-US" sz="4400" b="1" dirty="0" smtClean="0"/>
              <a:t>Have difficult time with mobility outside home </a:t>
            </a:r>
          </a:p>
          <a:p>
            <a:pPr marL="1082675" indent="-280988" eaLnBrk="1" fontAlgn="auto" hangingPunct="1">
              <a:spcAft>
                <a:spcPts val="0"/>
              </a:spcAft>
              <a:buClr>
                <a:srgbClr val="B0C233"/>
              </a:buClr>
              <a:buFont typeface="Symbol" panose="05050102010706020507" pitchFamily="18" charset="2"/>
              <a:buChar char="Þ"/>
              <a:defRPr/>
            </a:pPr>
            <a:r>
              <a:rPr lang="en-US" sz="4200" dirty="0" smtClean="0"/>
              <a:t>Turnout 15-20 points lower if not able to drive, even though can vote by absentee ballot</a:t>
            </a:r>
          </a:p>
          <a:p>
            <a:pPr marL="1082675" indent="-280988" eaLnBrk="1" fontAlgn="auto" hangingPunct="1">
              <a:spcAft>
                <a:spcPts val="0"/>
              </a:spcAft>
              <a:buClr>
                <a:srgbClr val="B0C233"/>
              </a:buClr>
              <a:buFont typeface="Symbol" panose="05050102010706020507" pitchFamily="18" charset="2"/>
              <a:buChar char="Þ"/>
              <a:defRPr/>
            </a:pPr>
            <a:r>
              <a:rPr lang="en-US" sz="4200" dirty="0" smtClean="0"/>
              <a:t>Points to social isolation as major factor—less recruitment and identification with mainstream society</a:t>
            </a:r>
          </a:p>
          <a:p>
            <a:pPr eaLnBrk="1" fontAlgn="auto" hangingPunct="1">
              <a:spcAft>
                <a:spcPts val="0"/>
              </a:spcAft>
              <a:buClr>
                <a:srgbClr val="B0C233"/>
              </a:buClr>
              <a:buFont typeface="Symbol" panose="05050102010706020507" pitchFamily="18" charset="2"/>
              <a:buChar char="Þ"/>
              <a:defRPr/>
            </a:pPr>
            <a:endParaRPr lang="en-US" dirty="0" smtClean="0"/>
          </a:p>
          <a:p>
            <a:pPr marL="0" indent="0">
              <a:buClr>
                <a:srgbClr val="B0C233"/>
              </a:buClr>
              <a:buNone/>
              <a:defRPr/>
            </a:pPr>
            <a:r>
              <a:rPr lang="en-US" sz="4400" b="1" dirty="0" smtClean="0">
                <a:solidFill>
                  <a:srgbClr val="B0C233"/>
                </a:solidFill>
              </a:rPr>
              <a:t>3.     </a:t>
            </a:r>
            <a:r>
              <a:rPr lang="en-US" sz="4400" b="1" dirty="0" smtClean="0"/>
              <a:t>Had lived with their disability for less than two years</a:t>
            </a:r>
          </a:p>
          <a:p>
            <a:pPr marL="1082675" indent="-280988">
              <a:buClr>
                <a:srgbClr val="B0C233"/>
              </a:buClr>
              <a:buFont typeface="Symbol" panose="05050102010706020507" pitchFamily="18" charset="2"/>
              <a:buChar char="Þ"/>
              <a:defRPr/>
            </a:pPr>
            <a:r>
              <a:rPr lang="en-US" altLang="en-US" sz="4200" dirty="0" smtClean="0"/>
              <a:t>May </a:t>
            </a:r>
            <a:r>
              <a:rPr lang="en-US" altLang="en-US" sz="4200" dirty="0"/>
              <a:t>reflect lower participation in general after a major life transition, especially if it involves pain and loss (Stoker and Jennings</a:t>
            </a:r>
            <a:r>
              <a:rPr lang="en-US" altLang="en-US" sz="4200" dirty="0" smtClean="0"/>
              <a:t>)</a:t>
            </a:r>
            <a:endParaRPr lang="en-US" sz="42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500" u="sng" dirty="0" smtClean="0"/>
          </a:p>
          <a:p>
            <a:pPr marL="514350" indent="-51435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500" u="sng" dirty="0" smtClean="0"/>
              <a:t>(Political Research Quarterly</a:t>
            </a:r>
            <a:r>
              <a:rPr lang="en-US" sz="3500" dirty="0" smtClean="0"/>
              <a:t>, 2002; </a:t>
            </a:r>
            <a:r>
              <a:rPr lang="en-US" sz="3500" u="sng" dirty="0" smtClean="0"/>
              <a:t>Social Science Quarterly</a:t>
            </a:r>
            <a:r>
              <a:rPr lang="en-US" sz="3500" dirty="0" smtClean="0"/>
              <a:t>, 2000)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95264" y="83671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solidFill>
                  <a:schemeClr val="accent1">
                    <a:lumMod val="50000"/>
                  </a:schemeClr>
                </a:solidFill>
                <a:latin typeface="Akko Pro Medium Condensed" panose="020B0603060303020303" pitchFamily="34" charset="0"/>
                <a:ea typeface="ＭＳ Ｐゴシック" charset="0"/>
                <a:cs typeface="Brandon Grotesque Bold" pitchFamily="34" charset="0"/>
              </a:rPr>
              <a:t>Accounting for lower turnout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kko Pro Medium Condensed" panose="020B0603060303020303" pitchFamily="34" charset="0"/>
              <a:ea typeface="ＭＳ Ｐゴシック" charset="0"/>
              <a:cs typeface="Brandon Grotesque Bold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55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Accounting for lower turnout (cont.)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410445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dirty="0" smtClean="0"/>
              <a:t>Some of the lower disability turnout is accounted for by: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900" dirty="0" smtClean="0"/>
          </a:p>
          <a:p>
            <a:pPr eaLnBrk="1" hangingPunct="1">
              <a:buClr>
                <a:srgbClr val="B0C233"/>
              </a:buClr>
              <a:buFont typeface="Courier New" pitchFamily="49" charset="0"/>
              <a:buChar char="o"/>
            </a:pPr>
            <a:r>
              <a:rPr lang="en-US" altLang="en-US" sz="2600" b="1" dirty="0" smtClean="0"/>
              <a:t> Lower resources </a:t>
            </a:r>
            <a:r>
              <a:rPr lang="en-US" altLang="en-US" sz="2600" dirty="0" smtClean="0"/>
              <a:t>(income and education) of people with disabilities</a:t>
            </a:r>
          </a:p>
          <a:p>
            <a:pPr eaLnBrk="1" hangingPunct="1">
              <a:buClr>
                <a:srgbClr val="B0C233"/>
              </a:buClr>
            </a:pPr>
            <a:endParaRPr lang="en-US" altLang="en-US" sz="1900" dirty="0" smtClean="0"/>
          </a:p>
          <a:p>
            <a:pPr eaLnBrk="1" hangingPunct="1">
              <a:buClr>
                <a:srgbClr val="B0C233"/>
              </a:buClr>
              <a:buFont typeface="Courier New" pitchFamily="49" charset="0"/>
              <a:buChar char="o"/>
            </a:pPr>
            <a:r>
              <a:rPr lang="en-US" altLang="en-US" sz="2600" b="1" dirty="0" smtClean="0"/>
              <a:t> Lower levels of external political efficacy </a:t>
            </a:r>
            <a:r>
              <a:rPr lang="en-US" altLang="en-US" sz="2600" dirty="0" smtClean="0"/>
              <a:t>(belief that political system is responsive to people like you)</a:t>
            </a:r>
          </a:p>
          <a:p>
            <a:pPr marL="569913" indent="0" eaLnBrk="1" hangingPunct="1">
              <a:buClr>
                <a:srgbClr val="B0C233"/>
              </a:buClr>
            </a:pPr>
            <a:r>
              <a:rPr lang="en-US" altLang="en-US" sz="2600" dirty="0" smtClean="0"/>
              <a:t>&gt; though internal efficacy (belief in one’s competence to participate) is not lower among people with disabilities after controlling for education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600" dirty="0" smtClean="0"/>
              <a:t>But disability gaps remain after controlling for education, income, recruitment, internal and external political efficacy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23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03648" y="9178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Accounting for lower turnout (cont.)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46449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600" b="1" i="1" dirty="0" smtClean="0"/>
              <a:t>Do people with disabilities care less about elections?  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600" dirty="0" smtClean="0"/>
              <a:t> 	</a:t>
            </a: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600" dirty="0" smtClean="0"/>
              <a:t>U.S. pre-election survey in 2016 showed they were slightly more likely than people without disabilities to say: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/>
              <a:t>T</a:t>
            </a:r>
            <a:r>
              <a:rPr lang="en-US" altLang="en-US" sz="2200" dirty="0" smtClean="0"/>
              <a:t>hey thought a lot about the election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They follow the campaign closely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“It really matters who wins the election” </a:t>
            </a:r>
            <a:r>
              <a:rPr lang="en-US" altLang="en-US" sz="1500" dirty="0" smtClean="0"/>
              <a:t>(Pew 2016)</a:t>
            </a:r>
            <a:endParaRPr lang="en-US" altLang="en-US" sz="1300" dirty="0" smtClean="0"/>
          </a:p>
          <a:p>
            <a:pPr lvl="1">
              <a:spcBef>
                <a:spcPts val="0"/>
              </a:spcBef>
            </a:pPr>
            <a:endParaRPr lang="en-US" altLang="en-US" sz="1300" dirty="0" smtClean="0"/>
          </a:p>
          <a:p>
            <a:pPr marL="401638" indent="-401638">
              <a:spcBef>
                <a:spcPts val="0"/>
              </a:spcBef>
              <a:buNone/>
            </a:pPr>
            <a:r>
              <a:rPr lang="en-US" altLang="en-US" sz="2400" dirty="0"/>
              <a:t>A new U.S. survey finds people with disabilities are more likely </a:t>
            </a:r>
            <a:r>
              <a:rPr lang="en-US" altLang="en-US" sz="2400" dirty="0" smtClean="0"/>
              <a:t>to be </a:t>
            </a:r>
            <a:r>
              <a:rPr lang="en-US" altLang="en-US" sz="2400" dirty="0"/>
              <a:t>“extremely interested” (49%) in the 2018 elections compared to those outside disability community (40%) (respectability.org)</a:t>
            </a:r>
          </a:p>
          <a:p>
            <a:pPr marL="0" indent="0" eaLnBrk="1" hangingPunct="1">
              <a:buNone/>
            </a:pPr>
            <a:endParaRPr lang="en-US" altLang="en-US" sz="2600" dirty="0" smtClean="0"/>
          </a:p>
          <a:p>
            <a:pPr marL="0" indent="0" eaLnBrk="1" hangingPunct="1">
              <a:buNone/>
            </a:pPr>
            <a:endParaRPr lang="en-US" altLang="en-US" sz="26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18434" name="Picture 2" descr="Image associé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4296">
            <a:off x="8153745" y="1671054"/>
            <a:ext cx="875993" cy="875993"/>
          </a:xfrm>
          <a:prstGeom prst="rect">
            <a:avLst/>
          </a:prstGeom>
          <a:noFill/>
        </p:spPr>
      </p:pic>
      <p:sp>
        <p:nvSpPr>
          <p:cNvPr id="18436" name="AutoShape 4" descr="Résultat de recherche d'images pour &quot;n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38" name="AutoShape 6" descr="Résultat de recherche d'images pour &quot;n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40" name="AutoShape 8" descr="Résultat de recherche d'images pour &quot;n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42" name="Picture 10" descr="Résultat de recherche d'images pour &quot;no&quot;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2132856"/>
            <a:ext cx="1080120" cy="648072"/>
          </a:xfrm>
          <a:prstGeom prst="rect">
            <a:avLst/>
          </a:prstGeom>
          <a:noFill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25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79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Accounting for lower turnout (cont.)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95536" y="1744811"/>
            <a:ext cx="8229600" cy="43484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/>
              <a:t>However, earlier 2010-2013 surveys found people with disabilities were:</a:t>
            </a:r>
          </a:p>
          <a:p>
            <a:pPr>
              <a:buNone/>
            </a:pPr>
            <a:endParaRPr lang="en-US" sz="1200" dirty="0" smtClean="0"/>
          </a:p>
          <a:p>
            <a:pPr marL="801688" indent="-231775">
              <a:buClr>
                <a:srgbClr val="B0C233"/>
              </a:buCl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US" dirty="0" smtClean="0"/>
              <a:t>Less likely to discuss </a:t>
            </a:r>
            <a:r>
              <a:rPr lang="en-US" dirty="0"/>
              <a:t>politics with family or friends (36% at least a few times a week, compared to 45% for people without disabilities</a:t>
            </a:r>
            <a:r>
              <a:rPr lang="en-US" dirty="0" smtClean="0"/>
              <a:t>)</a:t>
            </a:r>
          </a:p>
          <a:p>
            <a:pPr marL="1201738" lvl="2" indent="-231775">
              <a:buNone/>
            </a:pPr>
            <a:r>
              <a:rPr lang="en-US" sz="3000" dirty="0" smtClean="0"/>
              <a:t>	</a:t>
            </a:r>
            <a:r>
              <a:rPr lang="en-US" sz="1900" dirty="0" smtClean="0"/>
              <a:t>=&gt; </a:t>
            </a:r>
            <a:r>
              <a:rPr lang="en-US" sz="1900" dirty="0"/>
              <a:t>R</a:t>
            </a:r>
            <a:r>
              <a:rPr lang="en-US" sz="1900" dirty="0" smtClean="0"/>
              <a:t>eflects greater social isolation, in part due to higher likelihood of living alone and less socializing with family and friends in general</a:t>
            </a:r>
          </a:p>
          <a:p>
            <a:pPr marL="1201738" lvl="2" indent="-231775">
              <a:buNone/>
            </a:pPr>
            <a:endParaRPr lang="en-US" sz="1900" dirty="0" smtClean="0"/>
          </a:p>
          <a:p>
            <a:pPr marL="801688" indent="-231775">
              <a:buClr>
                <a:srgbClr val="B0C233"/>
              </a:buClr>
              <a:buFont typeface="Wingdings" pitchFamily="2" charset="2"/>
              <a:buChar char="Ø"/>
            </a:pPr>
            <a:r>
              <a:rPr lang="en-US" dirty="0" smtClean="0"/>
              <a:t> Less likely to express political views on the Internet</a:t>
            </a:r>
          </a:p>
          <a:p>
            <a:pPr marL="1484313" lvl="3" indent="-231775">
              <a:buNone/>
            </a:pPr>
            <a:r>
              <a:rPr lang="en-US" sz="1900" dirty="0" smtClean="0"/>
              <a:t>=&gt; Reflects lower access to computers and Internet, due to lower incomes</a:t>
            </a:r>
            <a:endParaRPr lang="en-US" sz="1900" dirty="0"/>
          </a:p>
          <a:p>
            <a:pPr marL="0" indent="0" eaLnBrk="1" hangingPunct="1">
              <a:buNone/>
            </a:pPr>
            <a:endParaRPr lang="en-US" altLang="en-US" sz="1500" dirty="0" smtClean="0"/>
          </a:p>
          <a:p>
            <a:pPr marL="801688" lvl="1" indent="0">
              <a:buNone/>
            </a:pPr>
            <a:r>
              <a:rPr lang="en-US" sz="1800" dirty="0" smtClean="0"/>
              <a:t>			</a:t>
            </a:r>
            <a:r>
              <a:rPr lang="en-US" sz="2200" dirty="0" smtClean="0"/>
              <a:t>(Schur </a:t>
            </a:r>
            <a:r>
              <a:rPr lang="en-US" sz="2200" dirty="0"/>
              <a:t>et al. </a:t>
            </a:r>
            <a:r>
              <a:rPr lang="en-US" sz="2200" dirty="0" smtClean="0"/>
              <a:t>2013)</a:t>
            </a:r>
            <a:endParaRPr lang="en-US" sz="1800" dirty="0"/>
          </a:p>
          <a:p>
            <a:pPr marL="0" indent="0" eaLnBrk="1" hangingPunct="1">
              <a:buNone/>
            </a:pPr>
            <a:endParaRPr lang="en-US" altLang="en-US" sz="2600" dirty="0" smtClean="0"/>
          </a:p>
          <a:p>
            <a:pPr marL="0" indent="0" eaLnBrk="1" hangingPunct="1">
              <a:buNone/>
            </a:pPr>
            <a:endParaRPr lang="en-US" altLang="en-US" sz="26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845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Accounting for lower turnout (cont</a:t>
            </a:r>
            <a:r>
              <a:rPr lang="en-US" altLang="en-US" sz="3600" dirty="0" smtClean="0"/>
              <a:t>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8424936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2000" b="1" i="1" dirty="0" smtClean="0"/>
              <a:t>So why the lower turnout?  </a:t>
            </a:r>
          </a:p>
          <a:p>
            <a:pPr>
              <a:buNone/>
            </a:pPr>
            <a:r>
              <a:rPr lang="en-US" altLang="en-US" sz="2000" dirty="0" smtClean="0"/>
              <a:t>May </a:t>
            </a:r>
            <a:r>
              <a:rPr lang="en-US" altLang="en-US" sz="2000" dirty="0"/>
              <a:t>be due in part to inaccessible polling </a:t>
            </a:r>
            <a:r>
              <a:rPr lang="en-US" altLang="en-US" sz="2000" dirty="0" smtClean="0"/>
              <a:t>places :  </a:t>
            </a:r>
            <a:endParaRPr lang="en-US" altLang="en-US" sz="2000" dirty="0"/>
          </a:p>
          <a:p>
            <a:pPr lvl="1">
              <a:buFont typeface="Courier New" pitchFamily="49" charset="0"/>
              <a:buChar char="o"/>
            </a:pPr>
            <a:r>
              <a:rPr lang="en-US" altLang="en-US" sz="1800" dirty="0" smtClean="0"/>
              <a:t>U.S. GAO study: </a:t>
            </a:r>
            <a:r>
              <a:rPr lang="en-US" altLang="en-US" sz="1800" dirty="0"/>
              <a:t>60% of polling places </a:t>
            </a:r>
            <a:r>
              <a:rPr lang="en-US" altLang="en-US" sz="1800" dirty="0" smtClean="0"/>
              <a:t>in 2016 had </a:t>
            </a:r>
            <a:r>
              <a:rPr lang="en-US" altLang="en-US" sz="1800" dirty="0"/>
              <a:t>one or more potential </a:t>
            </a:r>
            <a:r>
              <a:rPr lang="en-US" altLang="en-US" sz="1800" dirty="0" smtClean="0"/>
              <a:t>impediments to voting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Rutgers </a:t>
            </a:r>
            <a:r>
              <a:rPr lang="en-US" sz="1800" dirty="0"/>
              <a:t>national </a:t>
            </a:r>
            <a:r>
              <a:rPr lang="en-US" sz="1800" dirty="0" smtClean="0"/>
              <a:t>household survey of 3022 citizens (2000 with disabilities) in 2012 found people with disabilities were more likely to encounter, or expect to encounter, problems in voting at a polling place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536" y="4077072"/>
          <a:ext cx="8280921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944216"/>
                <a:gridCol w="180020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Disability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 disability</a:t>
                      </a:r>
                      <a:endParaRPr lang="fr-F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Voters who reported some 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difficulty in voting at polling place</a:t>
                      </a:r>
                      <a:endParaRPr lang="fr-FR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Non-voters who would expect to</a:t>
                      </a:r>
                    </a:p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encounter difficulties in voting</a:t>
                      </a:r>
                      <a:endParaRPr lang="fr-FR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1%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36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804248" cy="792162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Reported difficulties among those voting at polling place in 2012</a:t>
            </a:r>
            <a:endParaRPr lang="en-US" altLang="en-US" sz="2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23528" y="1916832"/>
          <a:ext cx="8532441" cy="429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47"/>
                <a:gridCol w="2844147"/>
                <a:gridCol w="2844147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Disability </a:t>
                      </a:r>
                      <a:endParaRPr lang="fr-FR" sz="16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disability</a:t>
                      </a:r>
                      <a:endParaRPr lang="fr-FR" sz="160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Reading or seeing ballot</a:t>
                      </a:r>
                      <a:endParaRPr lang="fr-F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Understanding how to vote or use </a:t>
                      </a:r>
                      <a:r>
                        <a:rPr lang="en-US" sz="14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eqt</a:t>
                      </a:r>
                      <a:endParaRPr lang="fr-F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Waiting in line</a:t>
                      </a:r>
                      <a:endParaRPr lang="fr-F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Finding or getting to polling place	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Writing on the ballot</a:t>
                      </a:r>
                      <a:endParaRPr lang="fr-F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Getting inside polling place (e.g., steps)</a:t>
                      </a:r>
                      <a:endParaRPr lang="fr-F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Communicating with election officials</a:t>
                      </a:r>
                      <a:endParaRPr lang="fr-F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Operating the voting machine</a:t>
                      </a:r>
                      <a:endParaRPr lang="fr-F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Other type of difficulty</a:t>
                      </a:r>
                      <a:endParaRPr lang="fr-F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4%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353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Role of polling place accessibility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Inaccessible polling </a:t>
            </a:r>
            <a:r>
              <a:rPr lang="en-US" sz="2800" dirty="0" smtClean="0"/>
              <a:t>places :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Make it more difficult to vote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 Can </a:t>
            </a:r>
            <a:r>
              <a:rPr lang="en-US" sz="2800" dirty="0"/>
              <a:t>have psychological effects by sending the message that people with disabilities are not welcome in the political sphere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17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with disabilities make up a large portion of the electorate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B0C233"/>
              </a:buClr>
              <a:buFont typeface="Courier New" pitchFamily="49" charset="0"/>
              <a:buChar char="o"/>
            </a:pPr>
            <a:r>
              <a:rPr lang="en-US" sz="1800" dirty="0" smtClean="0"/>
              <a:t> Worldwide, 15.3% of people age 18 or older worldwide have disabilities (WHO World Health Survey)</a:t>
            </a:r>
          </a:p>
          <a:p>
            <a:pPr>
              <a:buClr>
                <a:srgbClr val="B0C233"/>
              </a:buClr>
              <a:buFont typeface="Courier New" pitchFamily="49" charset="0"/>
              <a:buChar char="o"/>
            </a:pPr>
            <a:endParaRPr lang="en-US" sz="1800" dirty="0" smtClean="0"/>
          </a:p>
          <a:p>
            <a:pPr>
              <a:buClr>
                <a:srgbClr val="B0C233"/>
              </a:buClr>
              <a:buFont typeface="Courier New" pitchFamily="49" charset="0"/>
              <a:buChar char="o"/>
            </a:pPr>
            <a:r>
              <a:rPr lang="en-US" sz="1800" dirty="0" smtClean="0"/>
              <a:t> In U.S., 15.7% (35.4 million) of eligible voters had disabilities in 2016 election (U.S. Census data)</a:t>
            </a:r>
          </a:p>
          <a:p>
            <a:pPr>
              <a:buClr>
                <a:srgbClr val="B0C233"/>
              </a:buClr>
              <a:buFont typeface="Courier New" pitchFamily="49" charset="0"/>
              <a:buChar char="o"/>
            </a:pPr>
            <a:endParaRPr lang="en-US" sz="1800" dirty="0" smtClean="0"/>
          </a:p>
          <a:p>
            <a:pPr>
              <a:buClr>
                <a:srgbClr val="B0C233"/>
              </a:buClr>
              <a:buFont typeface="Courier New" pitchFamily="49" charset="0"/>
              <a:buChar char="o"/>
            </a:pPr>
            <a:r>
              <a:rPr lang="en-US" sz="1800" dirty="0" smtClean="0"/>
              <a:t> The number and proportion of people with disabilities are likely to grow with the aging of the population</a:t>
            </a:r>
          </a:p>
          <a:p>
            <a:pPr marL="800100" lvl="2" indent="0">
              <a:buClr>
                <a:srgbClr val="B0C233"/>
              </a:buClr>
              <a:buNone/>
            </a:pPr>
            <a:r>
              <a:rPr lang="en-US" sz="2400" dirty="0" smtClean="0"/>
              <a:t>	</a:t>
            </a:r>
          </a:p>
          <a:p>
            <a:pPr>
              <a:buClr>
                <a:srgbClr val="B0C233"/>
              </a:buClr>
              <a:buFont typeface="Courier New" pitchFamily="49" charset="0"/>
              <a:buChar char="o"/>
            </a:pPr>
            <a:r>
              <a:rPr lang="en-US" sz="1800" dirty="0" smtClean="0"/>
              <a:t> Almost everybody will have an activity-limiting disability at some point in life </a:t>
            </a:r>
          </a:p>
          <a:p>
            <a:pPr>
              <a:buClr>
                <a:srgbClr val="B0C233"/>
              </a:buClr>
              <a:buFont typeface="Courier New" pitchFamily="49" charset="0"/>
              <a:buChar char="o"/>
            </a:pPr>
            <a:endParaRPr lang="en-US" sz="1800" dirty="0" smtClean="0"/>
          </a:p>
          <a:p>
            <a:pPr>
              <a:buClr>
                <a:srgbClr val="B0C233"/>
              </a:buClr>
              <a:buFont typeface="Courier New" pitchFamily="49" charset="0"/>
              <a:buChar char="o"/>
            </a:pPr>
            <a:r>
              <a:rPr lang="en-US" sz="1800" dirty="0" smtClean="0"/>
              <a:t> It’s critical for democracy that all citizens are able to make their voices heard</a:t>
            </a:r>
          </a:p>
          <a:p>
            <a:endParaRPr lang="fr-F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</a:t>
            </a:fld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03684" y="6525344"/>
            <a:ext cx="8100764" cy="257175"/>
          </a:xfrm>
        </p:spPr>
        <p:txBody>
          <a:bodyPr/>
          <a:lstStyle/>
          <a:p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7164288" cy="79208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Is voting by mail an acceptable </a:t>
            </a:r>
            <a:r>
              <a:rPr lang="en-US" sz="3200" dirty="0" smtClean="0"/>
              <a:t>alternative to making polling places accessible?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 survey results from all respondents (voters and non-voters)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wanted to vote in the next election, how would you prefer to cast your vote?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 algn="just"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=&gt; Most people - both with and without disabilities - like 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 of going to a polling place to participate in democracy with their fellow citizens, rather than marking a ballot in isolation at home.</a:t>
            </a:r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75656" y="2924944"/>
          <a:ext cx="6096000" cy="18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656184"/>
                <a:gridCol w="1559496"/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 person at polling place</a:t>
                      </a:r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58%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68%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By mail</a:t>
                      </a:r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On the Internet</a:t>
                      </a:r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16%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By telephone	</a:t>
                      </a:r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2%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Don’t know</a:t>
                      </a:r>
                      <a:endParaRPr lang="fr-FR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1%</a:t>
                      </a:r>
                      <a:endParaRPr lang="fr-F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37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Potential solutions for improving voter turnout of people with disabilities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Categories of best practices:</a:t>
            </a:r>
          </a:p>
          <a:p>
            <a:pPr marL="0" indent="0">
              <a:buNone/>
            </a:pPr>
            <a:endParaRPr lang="en-US" sz="2600" dirty="0" smtClean="0"/>
          </a:p>
          <a:p>
            <a:pPr lvl="1" indent="0">
              <a:buNone/>
            </a:pPr>
            <a:r>
              <a:rPr lang="en-US" sz="2400" dirty="0" smtClean="0">
                <a:solidFill>
                  <a:srgbClr val="B0C233"/>
                </a:solidFill>
              </a:rPr>
              <a:t>1.  </a:t>
            </a:r>
            <a:r>
              <a:rPr lang="en-US" sz="2400" dirty="0" smtClean="0"/>
              <a:t>Increased </a:t>
            </a:r>
            <a:r>
              <a:rPr lang="en-US" sz="2400" dirty="0"/>
              <a:t>accessibility of polling places and voting </a:t>
            </a:r>
            <a:r>
              <a:rPr lang="en-US" sz="2400" dirty="0" smtClean="0"/>
              <a:t>equipment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rgbClr val="B0C233"/>
                </a:solidFill>
              </a:rPr>
              <a:t>2.  </a:t>
            </a:r>
            <a:r>
              <a:rPr lang="en-US" sz="2400" dirty="0" smtClean="0"/>
              <a:t>Mobile </a:t>
            </a:r>
            <a:r>
              <a:rPr lang="en-US" sz="2400" dirty="0"/>
              <a:t>voting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rgbClr val="B0C233"/>
                </a:solidFill>
              </a:rPr>
              <a:t>3. </a:t>
            </a:r>
            <a:r>
              <a:rPr lang="en-US" sz="2400" dirty="0" smtClean="0"/>
              <a:t>Training </a:t>
            </a:r>
            <a:r>
              <a:rPr lang="en-US" sz="2400" dirty="0"/>
              <a:t>for election officials and poll workers 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rgbClr val="B0C233"/>
                </a:solidFill>
              </a:rPr>
              <a:t>4. </a:t>
            </a:r>
            <a:r>
              <a:rPr lang="en-US" sz="2400" dirty="0" smtClean="0"/>
              <a:t>Outreach </a:t>
            </a:r>
            <a:r>
              <a:rPr lang="en-US" sz="2400" dirty="0"/>
              <a:t>and education for people with disabilities</a:t>
            </a:r>
          </a:p>
          <a:p>
            <a:pPr lvl="1" indent="0">
              <a:buNone/>
            </a:pPr>
            <a:r>
              <a:rPr lang="en-US" sz="2400" dirty="0" smtClean="0">
                <a:solidFill>
                  <a:srgbClr val="B0C233"/>
                </a:solidFill>
              </a:rPr>
              <a:t>5. </a:t>
            </a:r>
            <a:r>
              <a:rPr lang="en-US" sz="2400" dirty="0" smtClean="0"/>
              <a:t>Voting </a:t>
            </a:r>
            <a:r>
              <a:rPr lang="en-US" sz="2400" dirty="0"/>
              <a:t>by mail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411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568952" cy="615453"/>
          </a:xfrm>
        </p:spPr>
        <p:txBody>
          <a:bodyPr/>
          <a:lstStyle/>
          <a:p>
            <a:r>
              <a:rPr lang="en-US" altLang="en-US" sz="2400" dirty="0" smtClean="0"/>
              <a:t>4 . Other forms of political participation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32</a:t>
            </a:fld>
            <a:endParaRPr lang="fr-FR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47936" y="6525344"/>
            <a:ext cx="8100764" cy="2571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Disability and Political Participation -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Lisa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Schur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 and Douglas Kruse Rutgers University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otham" pitchFamily="50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7164288" cy="7920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200" dirty="0" smtClean="0"/>
              <a:t>4. Other forms of political participation </a:t>
            </a:r>
            <a:br>
              <a:rPr lang="en-US" altLang="en-US" sz="2200" dirty="0" smtClean="0"/>
            </a:br>
            <a:r>
              <a:rPr lang="en-US" altLang="en-US" sz="2200" dirty="0" smtClean="0"/>
              <a:t>People with disabilities also have generally lower participation in non-voting political activities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64173"/>
              </p:ext>
            </p:extLst>
          </p:nvPr>
        </p:nvGraphicFramePr>
        <p:xfrm>
          <a:off x="323529" y="2492896"/>
          <a:ext cx="8496944" cy="3445113"/>
        </p:xfrm>
        <a:graphic>
          <a:graphicData uri="http://schemas.openxmlformats.org/drawingml/2006/table">
            <a:tbl>
              <a:tblPr/>
              <a:tblGrid>
                <a:gridCol w="220847"/>
                <a:gridCol w="1240338"/>
                <a:gridCol w="176463"/>
                <a:gridCol w="4078643"/>
                <a:gridCol w="1412260"/>
                <a:gridCol w="1368393"/>
              </a:tblGrid>
              <a:tr h="258997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Disability</a:t>
                      </a:r>
                      <a:endParaRPr lang="en-US" sz="1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 Disability</a:t>
                      </a:r>
                      <a:endParaRPr lang="en-US" sz="1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8997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Number of political activities in the past year (</a:t>
                      </a: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0-8 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scale)</a:t>
                      </a:r>
                    </a:p>
                  </a:txBody>
                  <a:tcPr marL="46049" marR="46049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1.26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7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76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Political activities </a:t>
                      </a: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Contacted 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elected representative or public official</a:t>
                      </a: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36%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Contributed money to political party or candidate</a:t>
                      </a: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Contributed money to org. trying to influence government policy or laws</a:t>
                      </a: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Attended political meeting</a:t>
                      </a: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Written letter to newspaper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Participated in protest or march </a:t>
                      </a: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Worked on political campaign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Otherwise worked with groups or on one's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own to change government laws or policies</a:t>
                      </a:r>
                    </a:p>
                  </a:txBody>
                  <a:tcPr marL="46049" marR="46049" marT="0" marB="0" anchor="b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6049" marR="46049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6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2060848"/>
            <a:ext cx="391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imes New Roman"/>
                <a:cs typeface="Times New Roman"/>
              </a:rPr>
              <a:t>Based on 2012 U.S. national household survey</a:t>
            </a:r>
          </a:p>
          <a:p>
            <a:endParaRPr lang="fr-F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736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Accounting for lower political participation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49475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the disability gap in overall participation?</a:t>
            </a:r>
          </a:p>
          <a:p>
            <a:pPr marL="0" indent="0">
              <a:buNone/>
            </a:pPr>
            <a:endParaRPr lang="en-US" sz="1600" dirty="0" smtClean="0"/>
          </a:p>
          <a:p>
            <a:pPr lvl="1">
              <a:buClr>
                <a:srgbClr val="B0C233"/>
              </a:buClr>
              <a:buFont typeface="Courier New" pitchFamily="49" charset="0"/>
              <a:buChar char="o"/>
            </a:pPr>
            <a:r>
              <a:rPr lang="en-US" sz="2400" dirty="0" smtClean="0"/>
              <a:t>Lower income and education levels of people with disabilities (as </a:t>
            </a:r>
            <a:r>
              <a:rPr lang="en-US" sz="2400" dirty="0"/>
              <a:t>with </a:t>
            </a:r>
            <a:r>
              <a:rPr lang="en-US" sz="2400" dirty="0" smtClean="0"/>
              <a:t>voting)</a:t>
            </a:r>
          </a:p>
          <a:p>
            <a:pPr lvl="1">
              <a:buClr>
                <a:srgbClr val="B0C233"/>
              </a:buClr>
              <a:buNone/>
            </a:pPr>
            <a:endParaRPr lang="en-US" sz="1600" dirty="0" smtClean="0"/>
          </a:p>
          <a:p>
            <a:pPr lvl="1">
              <a:buClr>
                <a:srgbClr val="B0C233"/>
              </a:buClr>
              <a:buFont typeface="Courier New" pitchFamily="49" charset="0"/>
              <a:buChar char="o"/>
            </a:pPr>
            <a:r>
              <a:rPr lang="en-US" sz="2400" dirty="0" smtClean="0"/>
              <a:t>Lower regular group attendance</a:t>
            </a:r>
          </a:p>
          <a:p>
            <a:pPr marL="800100" lvl="2" indent="0">
              <a:buNone/>
            </a:pPr>
            <a:r>
              <a:rPr lang="en-US" dirty="0" smtClean="0"/>
              <a:t>=&gt; only 36% of people with disabilities attend a group once a month, compared to 45% of people with disabilities</a:t>
            </a:r>
          </a:p>
          <a:p>
            <a:pPr marL="800100" lvl="2" indent="0">
              <a:buNone/>
            </a:pPr>
            <a:r>
              <a:rPr lang="en-US" dirty="0"/>
              <a:t>=&gt; </a:t>
            </a:r>
            <a:r>
              <a:rPr lang="en-US" dirty="0" smtClean="0"/>
              <a:t>attending groups (</a:t>
            </a:r>
            <a:r>
              <a:rPr lang="en-US" dirty="0"/>
              <a:t>even excluding political </a:t>
            </a:r>
            <a:r>
              <a:rPr lang="en-US" dirty="0" smtClean="0"/>
              <a:t>groups) is a very strong predictor of political activities</a:t>
            </a:r>
          </a:p>
          <a:p>
            <a:endParaRPr lang="en-US" dirty="0"/>
          </a:p>
        </p:txBody>
      </p:sp>
      <p:pic>
        <p:nvPicPr>
          <p:cNvPr id="4" name="Picture 2" descr="Image associé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4296">
            <a:off x="7710599" y="2031094"/>
            <a:ext cx="875993" cy="875993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620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Accounting for lower political participation (cont.)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746320"/>
              </p:ext>
            </p:extLst>
          </p:nvPr>
        </p:nvGraphicFramePr>
        <p:xfrm>
          <a:off x="683568" y="2492896"/>
          <a:ext cx="77048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84482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Interesting age pattern :  young people with disabilities are more active than older people with disabilities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044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Accounting for lower political participation (cont.)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276872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Especially low 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participation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seniors with disabilities may be tied to socialization in pre-disability-rights era, when disability had greater stigma and segregation was 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common.</a:t>
            </a:r>
          </a:p>
          <a:p>
            <a:pPr algn="just"/>
            <a:endParaRPr lang="en-US" alt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Whereas young people with disabilities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 raised in era of disability rights, and more likely to be politically active</a:t>
            </a: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8685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5.  Disability activism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37</a:t>
            </a:fld>
            <a:endParaRPr lang="fr-FR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47936" y="6484193"/>
            <a:ext cx="8100764" cy="2571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Disability and Political Participation -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Lisa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Schur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 and Douglas Kruse Rutgers University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otham" pitchFamily="50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 Disability activism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165618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/>
              <a:t>Higher level of disability activism in U.S. today.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/>
              <a:t>Actions in past year, from disability sample in U.S. national household surveys: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/>
              <a:t>						</a:t>
            </a:r>
            <a:endParaRPr lang="en-US" altLang="en-US" sz="2400" dirty="0" smtClean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3429000"/>
          <a:ext cx="8280919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890"/>
                <a:gridCol w="1922356"/>
                <a:gridCol w="1552673"/>
              </a:tblGrid>
              <a:tr h="4139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1998-2000</a:t>
                      </a:r>
                      <a:endParaRPr lang="fr-FR" sz="1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b="1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2012</a:t>
                      </a:r>
                      <a:endParaRPr lang="fr-FR" sz="1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en-US" alt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Political activity on a disability issue</a:t>
                      </a:r>
                      <a:endParaRPr lang="fr-FR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/>
                        <a:t>10%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/>
                        <a:t>13%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8527">
                <a:tc>
                  <a:txBody>
                    <a:bodyPr/>
                    <a:lstStyle/>
                    <a:p>
                      <a:pPr marL="0" indent="0" eaLnBrk="1" hangingPunct="1">
                        <a:buNone/>
                      </a:pPr>
                      <a:r>
                        <a:rPr lang="en-US" alt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Took action against private organization on disability issue  (e.g., talking to business owners, filing lawsuits)</a:t>
                      </a:r>
                      <a:endParaRPr lang="fr-FR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/>
                        <a:t> 9%	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/>
                        <a:t> 7%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904">
                <a:tc>
                  <a:txBody>
                    <a:bodyPr/>
                    <a:lstStyle/>
                    <a:p>
                      <a:r>
                        <a:rPr lang="en-US" alt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Either of above</a:t>
                      </a:r>
                      <a:endParaRPr lang="fr-FR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600" dirty="0" smtClean="0"/>
                        <a:t>15%</a:t>
                      </a:r>
                      <a:endParaRPr lang="fr-FR" sz="16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/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726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67544" y="1646237"/>
            <a:ext cx="8229600" cy="5211763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Disability activism more common among those who 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lvl="1"/>
            <a:r>
              <a:rPr lang="en-US" altLang="en-US" sz="2200" dirty="0" smtClean="0"/>
              <a:t>Meet regularly with disability groups</a:t>
            </a:r>
          </a:p>
          <a:p>
            <a:pPr lvl="1"/>
            <a:r>
              <a:rPr lang="en-US" altLang="en-US" sz="2200" dirty="0" smtClean="0"/>
              <a:t>Report disability discrimination </a:t>
            </a:r>
          </a:p>
          <a:p>
            <a:pPr lvl="1"/>
            <a:r>
              <a:rPr lang="en-US" altLang="en-US" sz="2200" dirty="0" smtClean="0"/>
              <a:t>Are younger</a:t>
            </a:r>
          </a:p>
          <a:p>
            <a:pPr lvl="1"/>
            <a:r>
              <a:rPr lang="en-US" altLang="en-US" sz="2200" dirty="0" smtClean="0"/>
              <a:t>Have more years since disability onset</a:t>
            </a:r>
          </a:p>
          <a:p>
            <a:pPr lvl="1"/>
            <a:r>
              <a:rPr lang="en-US" altLang="en-US" sz="2200" dirty="0" smtClean="0"/>
              <a:t>Are more educated</a:t>
            </a:r>
          </a:p>
          <a:p>
            <a:pPr lvl="1"/>
            <a:r>
              <a:rPr lang="en-US" altLang="en-US" sz="2200" dirty="0" smtClean="0"/>
              <a:t>Have strong sense of internal political efficacy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6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But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related to disability severity (need for help with daily activities)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5.  Disability activism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6696744" cy="792088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403648" y="1844824"/>
            <a:ext cx="6552728" cy="4104456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Clr>
                <a:srgbClr val="B0C233"/>
              </a:buClr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What influences political participation?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B0C233"/>
              </a:buClr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Responses to disability and political implications 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B0C233"/>
              </a:buClr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Voter turnout of people with disabilities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B0C233"/>
              </a:buClr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Other forms of political participation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B0C233"/>
              </a:buClr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Disability activism</a:t>
            </a:r>
          </a:p>
          <a:p>
            <a:pPr marL="514350" indent="-514350" eaLnBrk="1" hangingPunct="1">
              <a:lnSpc>
                <a:spcPct val="150000"/>
              </a:lnSpc>
              <a:buClr>
                <a:srgbClr val="B0C233"/>
              </a:buClr>
              <a:buFont typeface="Arial" panose="020B0604020202020204" pitchFamily="34" charset="0"/>
              <a:buAutoNum type="arabicPeriod"/>
            </a:pPr>
            <a:r>
              <a:rPr lang="en-US" alt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56201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5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Disability activism may be increasing in response to attacks on Medicaid :</a:t>
            </a:r>
          </a:p>
          <a:p>
            <a:pPr marL="400050" lvl="1" indent="0">
              <a:buNone/>
            </a:pPr>
            <a:r>
              <a:rPr lang="en-US" b="1" dirty="0"/>
              <a:t>'Our Lives Are at Stake.' How Donald Trump Inadvertently Sparked a New Disability Rights Movement </a:t>
            </a:r>
            <a:endParaRPr lang="en-US" b="1" dirty="0" smtClean="0"/>
          </a:p>
          <a:p>
            <a:pPr marL="400050" lvl="1" indent="0">
              <a:buNone/>
            </a:pPr>
            <a:endParaRPr lang="en-US" sz="1600" b="1" dirty="0" smtClean="0"/>
          </a:p>
          <a:p>
            <a:pPr marL="400050" lvl="1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hlinkClick r:id="rId2"/>
              </a:rPr>
              <a:t>http://time.com/5168472/disability-activism-trump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hlinkClick r:id="rId2"/>
              </a:rPr>
              <a:t>/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marL="400050" lvl="1" indent="0">
              <a:buNone/>
            </a:pPr>
            <a:endParaRPr lang="en-US" sz="1400" b="1" dirty="0" smtClean="0"/>
          </a:p>
          <a:p>
            <a:pPr marL="233363" indent="-233363">
              <a:buNone/>
            </a:pPr>
            <a:r>
              <a:rPr lang="en-US" dirty="0" smtClean="0"/>
              <a:t>Young people with disabilities have more computer skills and engage in online activism, such as at “Crip </a:t>
            </a:r>
            <a:r>
              <a:rPr lang="en-US" dirty="0"/>
              <a:t>the Vote” </a:t>
            </a:r>
            <a:endParaRPr lang="en-US" dirty="0" smtClean="0"/>
          </a:p>
          <a:p>
            <a:pPr marL="233363" indent="-233363">
              <a:buNone/>
            </a:pP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33363" indent="-233363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	(https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://disabilityvisibilityproject.com/tag/crip-the-vote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/)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696744" cy="7920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5.  Disability activism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40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5867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6. Conclusions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41</a:t>
            </a:fld>
            <a:endParaRPr lang="fr-FR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47936" y="6525344"/>
            <a:ext cx="8100764" cy="2571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Disability and Political Participation -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Lisa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Schur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 and Douglas Kruse Rutgers University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otham" pitchFamily="50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9552" y="917030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/>
              <a:t>6. Conclusions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403648" y="1722437"/>
            <a:ext cx="7344816" cy="51355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Bad news</a:t>
            </a:r>
            <a:r>
              <a:rPr lang="en-US" altLang="en-US" dirty="0" smtClean="0"/>
              <a:t>:  People with disabilities have lower voter turnout and other forms of political participation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/>
              <a:t>Good news:  </a:t>
            </a:r>
            <a:r>
              <a:rPr lang="en-US" altLang="en-US" dirty="0" smtClean="0"/>
              <a:t>Participation gaps can be expected to decline over time</a:t>
            </a:r>
          </a:p>
          <a:p>
            <a:r>
              <a:rPr lang="en-US" altLang="en-US" dirty="0" smtClean="0"/>
              <a:t>Gaps much smaller for younger people with disabilities (who were raised in disability rights era and integrated settings)</a:t>
            </a:r>
          </a:p>
          <a:p>
            <a:r>
              <a:rPr lang="en-US" altLang="en-US" dirty="0" smtClean="0"/>
              <a:t>Younger people with disabilities are more likely than seniors to engage in disability activism</a:t>
            </a:r>
          </a:p>
          <a:p>
            <a:pPr marL="0" indent="0" eaLnBrk="1" hangingPunct="1">
              <a:buNone/>
            </a:pPr>
            <a:r>
              <a:rPr lang="en-US" altLang="en-US" sz="2000" dirty="0" smtClean="0"/>
              <a:t>(continued)</a:t>
            </a:r>
          </a:p>
        </p:txBody>
      </p:sp>
      <p:pic>
        <p:nvPicPr>
          <p:cNvPr id="4100" name="Picture 4" descr="Résultat de recherche d'images pour &quot;pouce rouge&quot;"/>
          <p:cNvPicPr>
            <a:picLocks noChangeAspect="1" noChangeArrowheads="1"/>
          </p:cNvPicPr>
          <p:nvPr/>
        </p:nvPicPr>
        <p:blipFill>
          <a:blip r:embed="rId2"/>
          <a:srcRect l="51279"/>
          <a:stretch>
            <a:fillRect/>
          </a:stretch>
        </p:blipFill>
        <p:spPr bwMode="auto">
          <a:xfrm>
            <a:off x="467544" y="1772816"/>
            <a:ext cx="648072" cy="788712"/>
          </a:xfrm>
          <a:prstGeom prst="rect">
            <a:avLst/>
          </a:prstGeom>
          <a:noFill/>
        </p:spPr>
      </p:pic>
      <p:pic>
        <p:nvPicPr>
          <p:cNvPr id="6" name="Picture 4" descr="Résultat de recherche d'images pour &quot;pouce rouge&quot;"/>
          <p:cNvPicPr>
            <a:picLocks noChangeAspect="1" noChangeArrowheads="1"/>
          </p:cNvPicPr>
          <p:nvPr/>
        </p:nvPicPr>
        <p:blipFill>
          <a:blip r:embed="rId2"/>
          <a:srcRect r="45198"/>
          <a:stretch>
            <a:fillRect/>
          </a:stretch>
        </p:blipFill>
        <p:spPr bwMode="auto">
          <a:xfrm>
            <a:off x="539552" y="3068960"/>
            <a:ext cx="732087" cy="792088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608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51355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B0C233"/>
              </a:buClr>
              <a:buFont typeface="Courier New" pitchFamily="49" charset="0"/>
              <a:buChar char="o"/>
            </a:pPr>
            <a:r>
              <a:rPr lang="en-US" altLang="en-US" dirty="0" smtClean="0"/>
              <a:t> Education levels are increasing among people with disabilities, which can be expected to increase participation</a:t>
            </a:r>
          </a:p>
          <a:p>
            <a:pPr eaLnBrk="1" hangingPunct="1">
              <a:buClr>
                <a:srgbClr val="B0C233"/>
              </a:buClr>
            </a:pPr>
            <a:endParaRPr lang="en-US" altLang="en-US" dirty="0" smtClean="0"/>
          </a:p>
          <a:p>
            <a:pPr eaLnBrk="1" hangingPunct="1">
              <a:buClr>
                <a:srgbClr val="B0C233"/>
              </a:buClr>
              <a:buFont typeface="Courier New" pitchFamily="49" charset="0"/>
              <a:buChar char="o"/>
            </a:pPr>
            <a:r>
              <a:rPr lang="en-US" altLang="en-US" dirty="0" smtClean="0"/>
              <a:t> New technologies make it easier for many people with disabilities to gain information, connect with others, and become politically involved</a:t>
            </a:r>
          </a:p>
          <a:p>
            <a:pPr eaLnBrk="1" hangingPunct="1">
              <a:buClr>
                <a:srgbClr val="B0C233"/>
              </a:buClr>
            </a:pPr>
            <a:endParaRPr lang="en-US" altLang="en-US" dirty="0" smtClean="0"/>
          </a:p>
          <a:p>
            <a:pPr>
              <a:buClr>
                <a:srgbClr val="B0C233"/>
              </a:buClr>
              <a:buFont typeface="Courier New" pitchFamily="49" charset="0"/>
              <a:buChar char="o"/>
            </a:pPr>
            <a:r>
              <a:rPr lang="en-US" altLang="en-US" dirty="0" smtClean="0"/>
              <a:t> More public attention to </a:t>
            </a:r>
            <a:r>
              <a:rPr lang="en-US" altLang="en-US" dirty="0"/>
              <a:t>accessible </a:t>
            </a:r>
            <a:r>
              <a:rPr lang="en-US" altLang="en-US" dirty="0" smtClean="0"/>
              <a:t>voting in many countries</a:t>
            </a:r>
            <a:endParaRPr lang="en-US" altLang="en-US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en-US" altLang="en-US" dirty="0" smtClean="0"/>
              <a:t>UN Convention Article 29 helps stimulate efforts</a:t>
            </a:r>
          </a:p>
        </p:txBody>
      </p:sp>
      <p:pic>
        <p:nvPicPr>
          <p:cNvPr id="3" name="Picture 4" descr="Résultat de recherche d'images pour &quot;pouce rouge&quot;"/>
          <p:cNvPicPr>
            <a:picLocks noChangeAspect="1" noChangeArrowheads="1"/>
          </p:cNvPicPr>
          <p:nvPr/>
        </p:nvPicPr>
        <p:blipFill>
          <a:blip r:embed="rId2"/>
          <a:srcRect r="45198"/>
          <a:stretch>
            <a:fillRect/>
          </a:stretch>
        </p:blipFill>
        <p:spPr bwMode="auto">
          <a:xfrm>
            <a:off x="2987824" y="980728"/>
            <a:ext cx="732087" cy="792088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923928" y="1124744"/>
            <a:ext cx="210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dirty="0" smtClean="0">
                <a:solidFill>
                  <a:srgbClr val="5F5F5F"/>
                </a:solidFill>
                <a:latin typeface="Akko Pro" panose="020B0503060303020303" pitchFamily="34" charset="0"/>
                <a:ea typeface="ＭＳ Ｐゴシック" charset="0"/>
                <a:cs typeface="Gotham Condensed" pitchFamily="50" charset="0"/>
              </a:rPr>
              <a:t>Good news </a:t>
            </a:r>
          </a:p>
          <a:p>
            <a:endParaRPr lang="fr-FR" altLang="en-US" sz="2800" dirty="0" smtClean="0">
              <a:solidFill>
                <a:srgbClr val="5F5F5F"/>
              </a:solidFill>
              <a:latin typeface="Akko Pro" panose="020B0503060303020303" pitchFamily="34" charset="0"/>
              <a:ea typeface="ＭＳ Ｐゴシック" charset="0"/>
              <a:cs typeface="Gotham Condensed" pitchFamily="50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1707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83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This is a tremendously important area for further research: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Democracy’s dilemma” is the recurrent theme of unequal participation and unequal engagement of minority groups with misunderstood political needs, or worse, silenced political </a:t>
            </a:r>
            <a:r>
              <a:rPr lang="en-US" dirty="0" smtClean="0"/>
              <a:t>voices (</a:t>
            </a:r>
            <a:r>
              <a:rPr lang="en-US" dirty="0" err="1" smtClean="0"/>
              <a:t>Lijphart</a:t>
            </a:r>
            <a:r>
              <a:rPr lang="en-US" dirty="0" smtClean="0"/>
              <a:t>, APSR 1997).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lvl="0"/>
            <a:r>
              <a:rPr lang="en-US" dirty="0"/>
              <a:t>Democracy is only meaningful if all people can participate fully in the political process.  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2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12" y="3173587"/>
            <a:ext cx="9144000" cy="615453"/>
          </a:xfrm>
        </p:spPr>
        <p:txBody>
          <a:bodyPr/>
          <a:lstStyle/>
          <a:p>
            <a:r>
              <a:rPr lang="en-US" altLang="en-US" sz="2400" dirty="0" smtClean="0"/>
              <a:t>1. What influences political participation?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5</a:t>
            </a:fld>
            <a:endParaRPr lang="fr-F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1. What </a:t>
            </a:r>
            <a:r>
              <a:rPr lang="en-US" altLang="en-US" sz="3200" dirty="0"/>
              <a:t>influences political participation?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524056" cy="40653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/>
              <a:t>Verba</a:t>
            </a:r>
            <a:r>
              <a:rPr lang="en-US" sz="2800" dirty="0"/>
              <a:t>, </a:t>
            </a:r>
            <a:r>
              <a:rPr lang="en-US" sz="2800" dirty="0" err="1"/>
              <a:t>Schlozman</a:t>
            </a:r>
            <a:r>
              <a:rPr lang="en-US" sz="2800" dirty="0"/>
              <a:t>, and Brady’s model of </a:t>
            </a:r>
            <a:r>
              <a:rPr lang="en-US" sz="2800" dirty="0" smtClean="0"/>
              <a:t>3 factors affecting political participation: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lvl="0" algn="just">
              <a:lnSpc>
                <a:spcPct val="150000"/>
              </a:lnSpc>
              <a:buClr>
                <a:srgbClr val="B0C233"/>
              </a:buClr>
              <a:buFont typeface="Courier New" pitchFamily="49" charset="0"/>
              <a:buChar char="o"/>
            </a:pPr>
            <a:r>
              <a:rPr lang="en-US" dirty="0" smtClean="0"/>
              <a:t> resources </a:t>
            </a:r>
            <a:r>
              <a:rPr lang="en-US" dirty="0"/>
              <a:t>(“Are you able to participate?”)</a:t>
            </a:r>
          </a:p>
          <a:p>
            <a:pPr lvl="0" algn="just">
              <a:lnSpc>
                <a:spcPct val="150000"/>
              </a:lnSpc>
              <a:buClr>
                <a:srgbClr val="B0C233"/>
              </a:buClr>
              <a:buFont typeface="Courier New" pitchFamily="49" charset="0"/>
              <a:buChar char="o"/>
            </a:pPr>
            <a:r>
              <a:rPr lang="en-US" dirty="0" smtClean="0"/>
              <a:t> recruitment </a:t>
            </a:r>
            <a:r>
              <a:rPr lang="en-US" dirty="0"/>
              <a:t>(“Did anyone ask you to participate?”)</a:t>
            </a:r>
          </a:p>
          <a:p>
            <a:pPr lvl="0" algn="just">
              <a:lnSpc>
                <a:spcPct val="150000"/>
              </a:lnSpc>
              <a:buClr>
                <a:srgbClr val="B0C233"/>
              </a:buClr>
              <a:buFont typeface="Courier New" pitchFamily="49" charset="0"/>
              <a:buChar char="o"/>
            </a:pPr>
            <a:r>
              <a:rPr lang="en-US" dirty="0" smtClean="0"/>
              <a:t> psychological </a:t>
            </a:r>
            <a:r>
              <a:rPr lang="en-US" dirty="0"/>
              <a:t>factors (“Do you want to participate?”)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36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516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Disability is linked to fewer </a:t>
            </a:r>
            <a:r>
              <a:rPr lang="en-US" u="sng" dirty="0" smtClean="0"/>
              <a:t>resources</a:t>
            </a:r>
            <a:r>
              <a:rPr lang="en-US" dirty="0" smtClean="0"/>
              <a:t> and opportunities for </a:t>
            </a:r>
            <a:r>
              <a:rPr lang="en-US" u="sng" dirty="0" smtClean="0"/>
              <a:t>recruitment</a:t>
            </a:r>
            <a:r>
              <a:rPr lang="en-US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Lower education on average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Lower incomes on average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Lower levels of employment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More likely to live alone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Lower levels of socializing, group participation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en-US" dirty="0" smtClean="0"/>
              <a:t>=&gt; Predicted lower levels of political participation for people with disabilities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1. What </a:t>
            </a:r>
            <a:r>
              <a:rPr lang="en-US" altLang="en-US" sz="3200" dirty="0"/>
              <a:t>influences political participation?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endParaRPr lang="en-US" sz="3200" b="1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5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5287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But psychology may have either positive or negative effects on political participation of people with disabilities: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	</a:t>
            </a:r>
            <a:r>
              <a:rPr lang="en-US" altLang="en-US" sz="2000" dirty="0" smtClean="0"/>
              <a:t>Negative effects:  Stigma, isolation, fewer resources may 	contribute to feelings of decreased personal and political 	efficacy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en-US" altLang="en-US" sz="2000" dirty="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000" dirty="0" smtClean="0"/>
              <a:t>	Positive effects:  Stigma and discrimination may lead to group 	identity and political action to correct perceived inequities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n-US" altLang="en-US" sz="1800" dirty="0" smtClean="0"/>
              <a:t>	--shown by growth of disability rights movement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en-US" altLang="en-US" sz="3200" dirty="0" smtClean="0"/>
              <a:t>1. What </a:t>
            </a:r>
            <a:r>
              <a:rPr lang="en-US" altLang="en-US" sz="3200" dirty="0"/>
              <a:t>influences political participation?</a:t>
            </a:r>
            <a:r>
              <a:rPr lang="en-US" altLang="en-US" sz="3200" b="1" dirty="0"/>
              <a:t/>
            </a:r>
            <a:br>
              <a:rPr lang="en-US" altLang="en-US" sz="3200" b="1" dirty="0"/>
            </a:b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611560" y="3212976"/>
            <a:ext cx="648072" cy="6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47682"/>
          <a:stretch>
            <a:fillRect/>
          </a:stretch>
        </p:blipFill>
        <p:spPr bwMode="auto">
          <a:xfrm>
            <a:off x="611560" y="4509120"/>
            <a:ext cx="64807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5536" y="6525344"/>
            <a:ext cx="8100764" cy="257175"/>
          </a:xfrm>
        </p:spPr>
        <p:txBody>
          <a:bodyPr/>
          <a:lstStyle/>
          <a:p>
            <a:pPr>
              <a:defRPr/>
            </a:pPr>
            <a:r>
              <a:rPr lang="en-US" b="1" smtClean="0"/>
              <a:t>Disability and Political Participation -  Lisa Schur and Douglas Kruse Rutgers University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0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7272808" cy="615453"/>
          </a:xfrm>
        </p:spPr>
        <p:txBody>
          <a:bodyPr/>
          <a:lstStyle/>
          <a:p>
            <a:r>
              <a:rPr lang="en-US" sz="2800" dirty="0" smtClean="0"/>
              <a:t>2. Responses to disability and political implications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 typeface="Lucida Grande" pitchFamily="-84" charset="0"/>
              <a:buNone/>
              <a:defRPr/>
            </a:pPr>
            <a:fld id="{950B9434-B5D4-4F58-8A59-8D2C6695A2BA}" type="slidenum">
              <a:rPr lang="fr-FR" smtClean="0"/>
              <a:pPr>
                <a:buFont typeface="Lucida Grande" pitchFamily="-84" charset="0"/>
                <a:buNone/>
                <a:defRPr/>
              </a:pPr>
              <a:t>9</a:t>
            </a:fld>
            <a:endParaRPr lang="fr-FR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39552" y="6484193"/>
            <a:ext cx="8100764" cy="25717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Disability and Political Participation -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March 12, 2018 - Professors Lisa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Schur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Gotham" pitchFamily="50" charset="0"/>
                <a:ea typeface="ＭＳ Ｐゴシック" pitchFamily="34" charset="-128"/>
                <a:cs typeface="+mn-cs"/>
              </a:rPr>
              <a:t> and Douglas Kruse Rutgers University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otham" pitchFamily="50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Disability and Political Participation -  Lisa Schur and Douglas Kruse Rutgers University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kko Pro Bold Condensed"/>
        <a:ea typeface=""/>
        <a:cs typeface=""/>
      </a:majorFont>
      <a:minorFont>
        <a:latin typeface="Akko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2641</Words>
  <Application>Microsoft Office PowerPoint</Application>
  <PresentationFormat>Affichage à l'écran (4:3)</PresentationFormat>
  <Paragraphs>519</Paragraphs>
  <Slides>44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62" baseType="lpstr">
      <vt:lpstr>Arial</vt:lpstr>
      <vt:lpstr>Courier New</vt:lpstr>
      <vt:lpstr>Gotham Condensed</vt:lpstr>
      <vt:lpstr>Verdana</vt:lpstr>
      <vt:lpstr>Symbol</vt:lpstr>
      <vt:lpstr>Wingdings</vt:lpstr>
      <vt:lpstr>Times New Roman</vt:lpstr>
      <vt:lpstr>Gotham</vt:lpstr>
      <vt:lpstr>Akko Pro Medium</vt:lpstr>
      <vt:lpstr>Calibri</vt:lpstr>
      <vt:lpstr>Geneva</vt:lpstr>
      <vt:lpstr>Brandon Grotesque Bold</vt:lpstr>
      <vt:lpstr>Lucida Grande</vt:lpstr>
      <vt:lpstr>ＭＳ Ｐゴシック</vt:lpstr>
      <vt:lpstr>Akko Pro</vt:lpstr>
      <vt:lpstr>Brandon Grotesque Black</vt:lpstr>
      <vt:lpstr>Akko Pro Medium Condensed</vt:lpstr>
      <vt:lpstr>Modèle par défaut</vt:lpstr>
      <vt:lpstr>Disability and Political Participation</vt:lpstr>
      <vt:lpstr>Présentation PowerPoint</vt:lpstr>
      <vt:lpstr>People with disabilities make up a large portion of the electorate</vt:lpstr>
      <vt:lpstr>Outline</vt:lpstr>
      <vt:lpstr>1. What influences political participation? </vt:lpstr>
      <vt:lpstr>1. What influences political participation? </vt:lpstr>
      <vt:lpstr>1. What influences political participation? </vt:lpstr>
      <vt:lpstr>1. What influences political participation? </vt:lpstr>
      <vt:lpstr>2. Responses to disability and political implications</vt:lpstr>
      <vt:lpstr>2. Responses to disability and political implications</vt:lpstr>
      <vt:lpstr>2. Responses to disability and political implications</vt:lpstr>
      <vt:lpstr>2. Responses to disability and political implications</vt:lpstr>
      <vt:lpstr>2. Responses to disability and political implications</vt:lpstr>
      <vt:lpstr>2. Responses to disability and political implications</vt:lpstr>
      <vt:lpstr>2. Responses to disability and political implications</vt:lpstr>
      <vt:lpstr>2. Responses to disability and political implications</vt:lpstr>
      <vt:lpstr>2. Responses to disability and political implications</vt:lpstr>
      <vt:lpstr>3. Voter turnout among people with disabilities</vt:lpstr>
      <vt:lpstr>People with disabilities are less likely than those without disabilities to vote</vt:lpstr>
      <vt:lpstr>Disability and voter turnout in U.S. general elections </vt:lpstr>
      <vt:lpstr>U.S. 2016 voter turnout by type of disability</vt:lpstr>
      <vt:lpstr>Voting early or by mail</vt:lpstr>
      <vt:lpstr>Présentation PowerPoint</vt:lpstr>
      <vt:lpstr>Accounting for lower turnout (cont.)</vt:lpstr>
      <vt:lpstr>Accounting for lower turnout (cont.)</vt:lpstr>
      <vt:lpstr>Accounting for lower turnout (cont.)</vt:lpstr>
      <vt:lpstr>Accounting for lower turnout (cont.)</vt:lpstr>
      <vt:lpstr>Reported difficulties among those voting at polling place in 2012</vt:lpstr>
      <vt:lpstr>Role of polling place accessibility</vt:lpstr>
      <vt:lpstr>Is voting by mail an acceptable alternative to making polling places accessible?</vt:lpstr>
      <vt:lpstr>Potential solutions for improving voter turnout of people with disabilities</vt:lpstr>
      <vt:lpstr>4 . Other forms of political participation</vt:lpstr>
      <vt:lpstr>4. Other forms of political participation  People with disabilities also have generally lower participation in non-voting political activities</vt:lpstr>
      <vt:lpstr>Accounting for lower political participation </vt:lpstr>
      <vt:lpstr>Accounting for lower political participation (cont.)</vt:lpstr>
      <vt:lpstr>Accounting for lower political participation (cont.)</vt:lpstr>
      <vt:lpstr>5.  Disability activism</vt:lpstr>
      <vt:lpstr>5.  Disability activism</vt:lpstr>
      <vt:lpstr>5.  Disability activism</vt:lpstr>
      <vt:lpstr>5.  Disability activism</vt:lpstr>
      <vt:lpstr>6. Conclusions</vt:lpstr>
      <vt:lpstr>6. Conclusions</vt:lpstr>
      <vt:lpstr>Présentation PowerPoint</vt:lpstr>
      <vt:lpstr>Présentation PowerPoint</vt:lpstr>
    </vt:vector>
  </TitlesOfParts>
  <Company>Synergie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Full Name</dc:creator>
  <cp:lastModifiedBy>LE BIHAN Valerie</cp:lastModifiedBy>
  <cp:revision>258</cp:revision>
  <dcterms:created xsi:type="dcterms:W3CDTF">2011-07-19T08:47:42Z</dcterms:created>
  <dcterms:modified xsi:type="dcterms:W3CDTF">2018-03-14T14:04:42Z</dcterms:modified>
</cp:coreProperties>
</file>